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2" d="100"/>
          <a:sy n="82" d="100"/>
        </p:scale>
        <p:origin x="172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4"/>
        <p:cNvGrpSpPr/>
        <p:nvPr/>
      </p:nvGrpSpPr>
      <p:grpSpPr>
        <a:xfrm>
          <a:off x="0" y="0"/>
          <a:ext cx="0" cy="0"/>
          <a:chOff x="0" y="0"/>
          <a:chExt cx="0" cy="0"/>
        </a:xfrm>
      </p:grpSpPr>
      <p:grpSp>
        <p:nvGrpSpPr>
          <p:cNvPr id="135" name="Google Shape;135;p26"/>
          <p:cNvGrpSpPr/>
          <p:nvPr/>
        </p:nvGrpSpPr>
        <p:grpSpPr>
          <a:xfrm>
            <a:off x="1835368" y="-2028199"/>
            <a:ext cx="10356937" cy="4510700"/>
            <a:chOff x="24125" y="294775"/>
            <a:chExt cx="7767703" cy="3383025"/>
          </a:xfrm>
        </p:grpSpPr>
        <p:sp>
          <p:nvSpPr>
            <p:cNvPr id="136" name="Google Shape;136;p26"/>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6"/>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26"/>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26"/>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26"/>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26"/>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26"/>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26"/>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6"/>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26"/>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26"/>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26"/>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26"/>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26"/>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26"/>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26"/>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26"/>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6"/>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26"/>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6"/>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6"/>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6"/>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26"/>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26"/>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26"/>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26"/>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26"/>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26"/>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26"/>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26"/>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26"/>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26"/>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6"/>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6"/>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6"/>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26"/>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6"/>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6"/>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6"/>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26"/>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26"/>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26"/>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26"/>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26"/>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26"/>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26"/>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6"/>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6"/>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6"/>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6"/>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6"/>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26"/>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6"/>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6"/>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26"/>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26"/>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26"/>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26"/>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26"/>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26"/>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26"/>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26"/>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26"/>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26"/>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26"/>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26"/>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26"/>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26"/>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26"/>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26"/>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26"/>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26"/>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26"/>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26"/>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26"/>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26"/>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26"/>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26"/>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26"/>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26"/>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26"/>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26"/>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26"/>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26"/>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26"/>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26"/>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26"/>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26"/>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26"/>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26"/>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26"/>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26"/>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26"/>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26"/>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0" name="Google Shape;230;p26"/>
          <p:cNvGrpSpPr/>
          <p:nvPr/>
        </p:nvGrpSpPr>
        <p:grpSpPr>
          <a:xfrm>
            <a:off x="490883" y="2545513"/>
            <a:ext cx="469707" cy="471817"/>
            <a:chOff x="1448125" y="1450525"/>
            <a:chExt cx="133500" cy="134100"/>
          </a:xfrm>
        </p:grpSpPr>
        <p:sp>
          <p:nvSpPr>
            <p:cNvPr id="231" name="Google Shape;231;p26"/>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26"/>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26"/>
          <p:cNvGrpSpPr/>
          <p:nvPr/>
        </p:nvGrpSpPr>
        <p:grpSpPr>
          <a:xfrm>
            <a:off x="964900" y="2104569"/>
            <a:ext cx="736401" cy="736401"/>
            <a:chOff x="1582850" y="1325200"/>
            <a:chExt cx="209300" cy="209300"/>
          </a:xfrm>
        </p:grpSpPr>
        <p:sp>
          <p:nvSpPr>
            <p:cNvPr id="234" name="Google Shape;234;p26"/>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26"/>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26"/>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26"/>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8" name="Google Shape;238;p26"/>
          <p:cNvGrpSpPr/>
          <p:nvPr/>
        </p:nvGrpSpPr>
        <p:grpSpPr>
          <a:xfrm>
            <a:off x="-86387" y="4446606"/>
            <a:ext cx="3251716" cy="2476687"/>
            <a:chOff x="-64791" y="3334954"/>
            <a:chExt cx="2438787" cy="1857515"/>
          </a:xfrm>
        </p:grpSpPr>
        <p:sp>
          <p:nvSpPr>
            <p:cNvPr id="239" name="Google Shape;239;p26"/>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26"/>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26"/>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26"/>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26"/>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26"/>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6"/>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26"/>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26"/>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6"/>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6"/>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26"/>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26"/>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26"/>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26"/>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26"/>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26"/>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26"/>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26"/>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26"/>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26"/>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60" name="Google Shape;260;p26"/>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261" name="Google Shape;261;p26"/>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26"/>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26"/>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26"/>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26"/>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6"/>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6"/>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26"/>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26"/>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26"/>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71" name="Google Shape;271;p26"/>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272" name="Google Shape;272;p26"/>
          <p:cNvGrpSpPr/>
          <p:nvPr/>
        </p:nvGrpSpPr>
        <p:grpSpPr>
          <a:xfrm>
            <a:off x="7021664" y="5640659"/>
            <a:ext cx="4210344" cy="395443"/>
            <a:chOff x="5266248" y="4230494"/>
            <a:chExt cx="3157758" cy="296582"/>
          </a:xfrm>
        </p:grpSpPr>
        <p:sp>
          <p:nvSpPr>
            <p:cNvPr id="273" name="Google Shape;273;p26"/>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26"/>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6"/>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6"/>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6"/>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6"/>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6"/>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6"/>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6"/>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6"/>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6"/>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6"/>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6"/>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6"/>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26"/>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26"/>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6"/>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0" name="Google Shape;290;p26"/>
          <p:cNvSpPr txBox="1">
            <a:spLocks noGrp="1"/>
          </p:cNvSpPr>
          <p:nvPr>
            <p:ph type="ctrTitle"/>
          </p:nvPr>
        </p:nvSpPr>
        <p:spPr>
          <a:xfrm>
            <a:off x="1446433" y="2118200"/>
            <a:ext cx="9299200" cy="27044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200"/>
              <a:buNone/>
              <a:defRPr sz="8133">
                <a:latin typeface="Bebas Neue"/>
                <a:ea typeface="Bebas Neue"/>
                <a:cs typeface="Bebas Neue"/>
                <a:sym typeface="Bebas Neue"/>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pt-BR"/>
              <a:t>Clique para editar o título Mestre</a:t>
            </a:r>
            <a:endParaRPr/>
          </a:p>
        </p:txBody>
      </p:sp>
      <p:sp>
        <p:nvSpPr>
          <p:cNvPr id="291" name="Google Shape;291;p26"/>
          <p:cNvSpPr txBox="1">
            <a:spLocks noGrp="1"/>
          </p:cNvSpPr>
          <p:nvPr>
            <p:ph type="subTitle" idx="1"/>
          </p:nvPr>
        </p:nvSpPr>
        <p:spPr>
          <a:xfrm>
            <a:off x="1446433" y="4765399"/>
            <a:ext cx="9299200" cy="685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800"/>
              <a:buNone/>
              <a:defRPr sz="3733">
                <a:latin typeface="Roboto"/>
                <a:ea typeface="Roboto"/>
                <a:cs typeface="Roboto"/>
                <a:sym typeface="Roboto"/>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pt-BR"/>
              <a:t>Clique para editar o estilo do subtítulo Mestre</a:t>
            </a:r>
            <a:endParaRPr/>
          </a:p>
        </p:txBody>
      </p:sp>
      <p:grpSp>
        <p:nvGrpSpPr>
          <p:cNvPr id="292" name="Google Shape;292;p26"/>
          <p:cNvGrpSpPr/>
          <p:nvPr/>
        </p:nvGrpSpPr>
        <p:grpSpPr>
          <a:xfrm>
            <a:off x="277053" y="1727661"/>
            <a:ext cx="736401" cy="736401"/>
            <a:chOff x="1387350" y="1218075"/>
            <a:chExt cx="209300" cy="209300"/>
          </a:xfrm>
        </p:grpSpPr>
        <p:sp>
          <p:nvSpPr>
            <p:cNvPr id="293" name="Google Shape;293;p26"/>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6"/>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6"/>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6"/>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8362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68"/>
        <p:cNvGrpSpPr/>
        <p:nvPr/>
      </p:nvGrpSpPr>
      <p:grpSpPr>
        <a:xfrm>
          <a:off x="0" y="0"/>
          <a:ext cx="0" cy="0"/>
          <a:chOff x="0" y="0"/>
          <a:chExt cx="0" cy="0"/>
        </a:xfrm>
      </p:grpSpPr>
      <p:grpSp>
        <p:nvGrpSpPr>
          <p:cNvPr id="769" name="Google Shape;769;p35"/>
          <p:cNvGrpSpPr/>
          <p:nvPr/>
        </p:nvGrpSpPr>
        <p:grpSpPr>
          <a:xfrm>
            <a:off x="7021664" y="6091825"/>
            <a:ext cx="4210344" cy="395443"/>
            <a:chOff x="5266248" y="4230494"/>
            <a:chExt cx="3157758" cy="296582"/>
          </a:xfrm>
        </p:grpSpPr>
        <p:sp>
          <p:nvSpPr>
            <p:cNvPr id="770" name="Google Shape;770;p35"/>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35"/>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35"/>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35"/>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35"/>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35"/>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35"/>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35"/>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35"/>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35"/>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35"/>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35"/>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35"/>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35"/>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35"/>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5"/>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5"/>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7" name="Google Shape;787;p35"/>
          <p:cNvGrpSpPr/>
          <p:nvPr/>
        </p:nvGrpSpPr>
        <p:grpSpPr>
          <a:xfrm>
            <a:off x="-486567" y="-2294599"/>
            <a:ext cx="12858667" cy="4510700"/>
            <a:chOff x="-364925" y="-1720950"/>
            <a:chExt cx="9644000" cy="3383025"/>
          </a:xfrm>
        </p:grpSpPr>
        <p:grpSp>
          <p:nvGrpSpPr>
            <p:cNvPr id="788" name="Google Shape;788;p35"/>
            <p:cNvGrpSpPr/>
            <p:nvPr/>
          </p:nvGrpSpPr>
          <p:grpSpPr>
            <a:xfrm flipH="1">
              <a:off x="-364925" y="-1720950"/>
              <a:ext cx="7767703" cy="3383025"/>
              <a:chOff x="24125" y="294775"/>
              <a:chExt cx="7767703" cy="3383025"/>
            </a:xfrm>
          </p:grpSpPr>
          <p:sp>
            <p:nvSpPr>
              <p:cNvPr id="789" name="Google Shape;789;p3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3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3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3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3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3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3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3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3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3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3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3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3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3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3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3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3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3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3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3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3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3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3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3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3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3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3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3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3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3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3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3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3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3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3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3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3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3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3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3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3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3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3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3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3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3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3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3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3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3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3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3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3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3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3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3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883" name="Google Shape;883;p35"/>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84" name="Google Shape;884;p35"/>
          <p:cNvSpPr txBox="1">
            <a:spLocks noGrp="1"/>
          </p:cNvSpPr>
          <p:nvPr>
            <p:ph type="title" hasCustomPrompt="1"/>
          </p:nvPr>
        </p:nvSpPr>
        <p:spPr>
          <a:xfrm>
            <a:off x="415600" y="1474833"/>
            <a:ext cx="11360800" cy="26180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85" name="Google Shape;885;p35"/>
          <p:cNvSpPr txBox="1">
            <a:spLocks noGrp="1"/>
          </p:cNvSpPr>
          <p:nvPr>
            <p:ph type="subTitle" idx="1"/>
          </p:nvPr>
        </p:nvSpPr>
        <p:spPr>
          <a:xfrm>
            <a:off x="3399200" y="3858600"/>
            <a:ext cx="5393600" cy="1646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spTree>
    <p:extLst>
      <p:ext uri="{BB962C8B-B14F-4D97-AF65-F5344CB8AC3E}">
        <p14:creationId xmlns:p14="http://schemas.microsoft.com/office/powerpoint/2010/main" val="219132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6"/>
        <p:cNvGrpSpPr/>
        <p:nvPr/>
      </p:nvGrpSpPr>
      <p:grpSpPr>
        <a:xfrm>
          <a:off x="0" y="0"/>
          <a:ext cx="0" cy="0"/>
          <a:chOff x="0" y="0"/>
          <a:chExt cx="0" cy="0"/>
        </a:xfrm>
      </p:grpSpPr>
    </p:spTree>
    <p:extLst>
      <p:ext uri="{BB962C8B-B14F-4D97-AF65-F5344CB8AC3E}">
        <p14:creationId xmlns:p14="http://schemas.microsoft.com/office/powerpoint/2010/main" val="1726718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95000" y="1855000"/>
            <a:ext cx="9756800" cy="2907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11333">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pt-BR"/>
              <a:t>Clique para editar o título Mestre</a:t>
            </a:r>
            <a:endParaRPr/>
          </a:p>
        </p:txBody>
      </p:sp>
      <p:sp>
        <p:nvSpPr>
          <p:cNvPr id="10" name="Google Shape;10;p2"/>
          <p:cNvSpPr txBox="1">
            <a:spLocks noGrp="1"/>
          </p:cNvSpPr>
          <p:nvPr>
            <p:ph type="subTitle" idx="1"/>
          </p:nvPr>
        </p:nvSpPr>
        <p:spPr>
          <a:xfrm>
            <a:off x="3190000" y="4863400"/>
            <a:ext cx="5812000" cy="546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pt-BR"/>
              <a:t>Clique para editar o estilo do subtítulo Mestre</a:t>
            </a:r>
            <a:endParaRPr/>
          </a:p>
        </p:txBody>
      </p:sp>
    </p:spTree>
    <p:extLst>
      <p:ext uri="{BB962C8B-B14F-4D97-AF65-F5344CB8AC3E}">
        <p14:creationId xmlns:p14="http://schemas.microsoft.com/office/powerpoint/2010/main" val="3622296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960000" y="2906167"/>
            <a:ext cx="102720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pt-BR"/>
              <a:t>Clique para editar o título Mestre</a:t>
            </a:r>
            <a:endParaRPr/>
          </a:p>
        </p:txBody>
      </p:sp>
      <p:sp>
        <p:nvSpPr>
          <p:cNvPr id="13" name="Google Shape;13;p3"/>
          <p:cNvSpPr txBox="1">
            <a:spLocks noGrp="1"/>
          </p:cNvSpPr>
          <p:nvPr>
            <p:ph type="title" idx="2" hasCustomPrompt="1"/>
          </p:nvPr>
        </p:nvSpPr>
        <p:spPr>
          <a:xfrm>
            <a:off x="3995400" y="1783767"/>
            <a:ext cx="4201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a:off x="3189233" y="4176233"/>
            <a:ext cx="58136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Tree>
    <p:extLst>
      <p:ext uri="{BB962C8B-B14F-4D97-AF65-F5344CB8AC3E}">
        <p14:creationId xmlns:p14="http://schemas.microsoft.com/office/powerpoint/2010/main" val="3260774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17" name="Google Shape;17;p4"/>
          <p:cNvSpPr txBox="1">
            <a:spLocks noGrp="1"/>
          </p:cNvSpPr>
          <p:nvPr>
            <p:ph type="body" idx="1"/>
          </p:nvPr>
        </p:nvSpPr>
        <p:spPr>
          <a:xfrm>
            <a:off x="960000" y="1610167"/>
            <a:ext cx="10272000" cy="45344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000000"/>
              </a:buClr>
              <a:buSzPts val="1400"/>
              <a:buChar char="●"/>
              <a:defRPr sz="1867">
                <a:solidFill>
                  <a:srgbClr val="000000"/>
                </a:solidFill>
              </a:defRPr>
            </a:lvl1pPr>
            <a:lvl2pPr marL="1219170" lvl="1" indent="-423323" rtl="0">
              <a:lnSpc>
                <a:spcPct val="115000"/>
              </a:lnSpc>
              <a:spcBef>
                <a:spcPts val="0"/>
              </a:spcBef>
              <a:spcAft>
                <a:spcPts val="0"/>
              </a:spcAft>
              <a:buClr>
                <a:srgbClr val="000000"/>
              </a:buClr>
              <a:buSzPts val="1400"/>
              <a:buChar char="○"/>
              <a:defRPr>
                <a:solidFill>
                  <a:srgbClr val="000000"/>
                </a:solidFill>
              </a:defRPr>
            </a:lvl2pPr>
            <a:lvl3pPr marL="1828754" lvl="2" indent="-423323" rtl="0">
              <a:lnSpc>
                <a:spcPct val="115000"/>
              </a:lnSpc>
              <a:spcBef>
                <a:spcPts val="0"/>
              </a:spcBef>
              <a:spcAft>
                <a:spcPts val="0"/>
              </a:spcAft>
              <a:buClr>
                <a:srgbClr val="000000"/>
              </a:buClr>
              <a:buSzPts val="1400"/>
              <a:buChar char="■"/>
              <a:defRPr>
                <a:solidFill>
                  <a:srgbClr val="000000"/>
                </a:solidFill>
              </a:defRPr>
            </a:lvl3pPr>
            <a:lvl4pPr marL="2438339" lvl="3" indent="-423323" rtl="0">
              <a:lnSpc>
                <a:spcPct val="115000"/>
              </a:lnSpc>
              <a:spcBef>
                <a:spcPts val="0"/>
              </a:spcBef>
              <a:spcAft>
                <a:spcPts val="0"/>
              </a:spcAft>
              <a:buClr>
                <a:srgbClr val="000000"/>
              </a:buClr>
              <a:buSzPts val="1400"/>
              <a:buChar char="●"/>
              <a:defRPr>
                <a:solidFill>
                  <a:srgbClr val="000000"/>
                </a:solidFill>
              </a:defRPr>
            </a:lvl4pPr>
            <a:lvl5pPr marL="3047924" lvl="4" indent="-423323" rtl="0">
              <a:lnSpc>
                <a:spcPct val="115000"/>
              </a:lnSpc>
              <a:spcBef>
                <a:spcPts val="0"/>
              </a:spcBef>
              <a:spcAft>
                <a:spcPts val="0"/>
              </a:spcAft>
              <a:buClr>
                <a:srgbClr val="000000"/>
              </a:buClr>
              <a:buSzPts val="1400"/>
              <a:buChar char="○"/>
              <a:defRPr>
                <a:solidFill>
                  <a:srgbClr val="000000"/>
                </a:solidFill>
              </a:defRPr>
            </a:lvl5pPr>
            <a:lvl6pPr marL="3657509" lvl="5" indent="-423323" rtl="0">
              <a:lnSpc>
                <a:spcPct val="115000"/>
              </a:lnSpc>
              <a:spcBef>
                <a:spcPts val="0"/>
              </a:spcBef>
              <a:spcAft>
                <a:spcPts val="0"/>
              </a:spcAft>
              <a:buClr>
                <a:srgbClr val="000000"/>
              </a:buClr>
              <a:buSzPts val="1400"/>
              <a:buChar char="■"/>
              <a:defRPr>
                <a:solidFill>
                  <a:srgbClr val="000000"/>
                </a:solidFill>
              </a:defRPr>
            </a:lvl6pPr>
            <a:lvl7pPr marL="4267093" lvl="6" indent="-423323" rtl="0">
              <a:lnSpc>
                <a:spcPct val="115000"/>
              </a:lnSpc>
              <a:spcBef>
                <a:spcPts val="0"/>
              </a:spcBef>
              <a:spcAft>
                <a:spcPts val="0"/>
              </a:spcAft>
              <a:buClr>
                <a:srgbClr val="000000"/>
              </a:buClr>
              <a:buSzPts val="1400"/>
              <a:buChar char="●"/>
              <a:defRPr>
                <a:solidFill>
                  <a:srgbClr val="000000"/>
                </a:solidFill>
              </a:defRPr>
            </a:lvl7pPr>
            <a:lvl8pPr marL="4876678" lvl="7" indent="-423323" rtl="0">
              <a:lnSpc>
                <a:spcPct val="115000"/>
              </a:lnSpc>
              <a:spcBef>
                <a:spcPts val="0"/>
              </a:spcBef>
              <a:spcAft>
                <a:spcPts val="0"/>
              </a:spcAft>
              <a:buClr>
                <a:srgbClr val="000000"/>
              </a:buClr>
              <a:buSzPts val="1400"/>
              <a:buChar char="○"/>
              <a:defRPr>
                <a:solidFill>
                  <a:srgbClr val="000000"/>
                </a:solidFill>
              </a:defRPr>
            </a:lvl8pPr>
            <a:lvl9pPr marL="5486263" lvl="8" indent="-423323" rtl="0">
              <a:lnSpc>
                <a:spcPct val="115000"/>
              </a:lnSpc>
              <a:spcBef>
                <a:spcPts val="0"/>
              </a:spcBef>
              <a:spcAft>
                <a:spcPts val="0"/>
              </a:spcAft>
              <a:buClr>
                <a:srgbClr val="000000"/>
              </a:buClr>
              <a:buSzPts val="1400"/>
              <a:buChar char="■"/>
              <a:defRPr>
                <a:solidFill>
                  <a:srgbClr val="000000"/>
                </a:solidFill>
              </a:defRPr>
            </a:lvl9pPr>
          </a:lstStyle>
          <a:p>
            <a:pPr lvl="0"/>
            <a:r>
              <a:rPr lang="pt-BR"/>
              <a:t>Clique para editar os estilos de texto Mestres</a:t>
            </a:r>
          </a:p>
        </p:txBody>
      </p:sp>
    </p:spTree>
    <p:extLst>
      <p:ext uri="{BB962C8B-B14F-4D97-AF65-F5344CB8AC3E}">
        <p14:creationId xmlns:p14="http://schemas.microsoft.com/office/powerpoint/2010/main" val="1935446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575233" y="30708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20" name="Google Shape;20;p5"/>
          <p:cNvSpPr txBox="1">
            <a:spLocks noGrp="1"/>
          </p:cNvSpPr>
          <p:nvPr>
            <p:ph type="subTitle" idx="2"/>
          </p:nvPr>
        </p:nvSpPr>
        <p:spPr>
          <a:xfrm>
            <a:off x="6448400" y="30708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21" name="Google Shape;21;p5"/>
          <p:cNvSpPr txBox="1">
            <a:spLocks noGrp="1"/>
          </p:cNvSpPr>
          <p:nvPr>
            <p:ph type="subTitle" idx="3"/>
          </p:nvPr>
        </p:nvSpPr>
        <p:spPr>
          <a:xfrm>
            <a:off x="1575233"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22" name="Google Shape;22;p5"/>
          <p:cNvSpPr txBox="1">
            <a:spLocks noGrp="1"/>
          </p:cNvSpPr>
          <p:nvPr>
            <p:ph type="subTitle" idx="4"/>
          </p:nvPr>
        </p:nvSpPr>
        <p:spPr>
          <a:xfrm>
            <a:off x="6448400"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23" name="Google Shape;23;p5"/>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Tree>
    <p:extLst>
      <p:ext uri="{BB962C8B-B14F-4D97-AF65-F5344CB8AC3E}">
        <p14:creationId xmlns:p14="http://schemas.microsoft.com/office/powerpoint/2010/main" val="4262652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Tree>
    <p:extLst>
      <p:ext uri="{BB962C8B-B14F-4D97-AF65-F5344CB8AC3E}">
        <p14:creationId xmlns:p14="http://schemas.microsoft.com/office/powerpoint/2010/main" val="1548688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28" name="Google Shape;28;p7"/>
          <p:cNvSpPr txBox="1">
            <a:spLocks noGrp="1"/>
          </p:cNvSpPr>
          <p:nvPr>
            <p:ph type="body" idx="1"/>
          </p:nvPr>
        </p:nvSpPr>
        <p:spPr>
          <a:xfrm>
            <a:off x="953467" y="2238733"/>
            <a:ext cx="5414800" cy="3906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pt-BR"/>
              <a:t>Clique para editar os estilos de texto Mestres</a:t>
            </a:r>
          </a:p>
        </p:txBody>
      </p:sp>
    </p:spTree>
    <p:extLst>
      <p:ext uri="{BB962C8B-B14F-4D97-AF65-F5344CB8AC3E}">
        <p14:creationId xmlns:p14="http://schemas.microsoft.com/office/powerpoint/2010/main" val="3618414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pt-BR"/>
              <a:t>Clique para editar o título Mestre</a:t>
            </a:r>
            <a:endParaRPr/>
          </a:p>
        </p:txBody>
      </p:sp>
    </p:spTree>
    <p:extLst>
      <p:ext uri="{BB962C8B-B14F-4D97-AF65-F5344CB8AC3E}">
        <p14:creationId xmlns:p14="http://schemas.microsoft.com/office/powerpoint/2010/main" val="370086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60133" y="713331"/>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pt-BR"/>
              <a:t>Clique para editar o título Mestre</a:t>
            </a:r>
            <a:endParaRPr/>
          </a:p>
        </p:txBody>
      </p:sp>
      <p:sp>
        <p:nvSpPr>
          <p:cNvPr id="33" name="Google Shape;33;p9"/>
          <p:cNvSpPr txBox="1">
            <a:spLocks noGrp="1"/>
          </p:cNvSpPr>
          <p:nvPr>
            <p:ph type="subTitle" idx="1"/>
          </p:nvPr>
        </p:nvSpPr>
        <p:spPr>
          <a:xfrm>
            <a:off x="2988733" y="2943100"/>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pt-BR"/>
              <a:t>Clique para editar o estilo do subtítulo Mestre</a:t>
            </a:r>
            <a:endParaRPr/>
          </a:p>
        </p:txBody>
      </p:sp>
    </p:spTree>
    <p:extLst>
      <p:ext uri="{BB962C8B-B14F-4D97-AF65-F5344CB8AC3E}">
        <p14:creationId xmlns:p14="http://schemas.microsoft.com/office/powerpoint/2010/main" val="1425118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960000" y="2108367"/>
            <a:ext cx="4679600" cy="8440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pt-BR"/>
              <a:t>Clique para editar o título Mestre</a:t>
            </a:r>
            <a:endParaRPr/>
          </a:p>
        </p:txBody>
      </p:sp>
      <p:sp>
        <p:nvSpPr>
          <p:cNvPr id="299" name="Google Shape;299;p27"/>
          <p:cNvSpPr txBox="1">
            <a:spLocks noGrp="1"/>
          </p:cNvSpPr>
          <p:nvPr>
            <p:ph type="subTitle" idx="1"/>
          </p:nvPr>
        </p:nvSpPr>
        <p:spPr>
          <a:xfrm>
            <a:off x="960000" y="3488751"/>
            <a:ext cx="4679600" cy="185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sp>
        <p:nvSpPr>
          <p:cNvPr id="300" name="Google Shape;300;p27"/>
          <p:cNvSpPr/>
          <p:nvPr/>
        </p:nvSpPr>
        <p:spPr>
          <a:xfrm>
            <a:off x="5880267" y="760951"/>
            <a:ext cx="6213203" cy="5336092"/>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01" name="Google Shape;301;p27"/>
          <p:cNvGrpSpPr/>
          <p:nvPr/>
        </p:nvGrpSpPr>
        <p:grpSpPr>
          <a:xfrm>
            <a:off x="395224" y="6097037"/>
            <a:ext cx="3558163" cy="334192"/>
            <a:chOff x="5926468" y="4708190"/>
            <a:chExt cx="2668622" cy="250644"/>
          </a:xfrm>
        </p:grpSpPr>
        <p:sp>
          <p:nvSpPr>
            <p:cNvPr id="302" name="Google Shape;302;p27"/>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27"/>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27"/>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27"/>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27"/>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27"/>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7"/>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7"/>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27"/>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27"/>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7"/>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27"/>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27"/>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27"/>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27"/>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27"/>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27"/>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27"/>
          <p:cNvGrpSpPr/>
          <p:nvPr/>
        </p:nvGrpSpPr>
        <p:grpSpPr>
          <a:xfrm>
            <a:off x="-4122123" y="-2690216"/>
            <a:ext cx="10544692" cy="4127363"/>
            <a:chOff x="-3091593" y="-1484262"/>
            <a:chExt cx="7908519" cy="3095522"/>
          </a:xfrm>
        </p:grpSpPr>
        <p:grpSp>
          <p:nvGrpSpPr>
            <p:cNvPr id="320" name="Google Shape;320;p27"/>
            <p:cNvGrpSpPr/>
            <p:nvPr/>
          </p:nvGrpSpPr>
          <p:grpSpPr>
            <a:xfrm>
              <a:off x="-3091593" y="-1484262"/>
              <a:ext cx="7884347" cy="3095522"/>
              <a:chOff x="-3091593" y="-1484262"/>
              <a:chExt cx="7884347" cy="3095522"/>
            </a:xfrm>
          </p:grpSpPr>
          <p:sp>
            <p:nvSpPr>
              <p:cNvPr id="321" name="Google Shape;321;p27"/>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7"/>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7"/>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7"/>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7"/>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7"/>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27"/>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27"/>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27"/>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27"/>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27"/>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7"/>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7"/>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7"/>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7"/>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7"/>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7"/>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7"/>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7"/>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7"/>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7"/>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27"/>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27"/>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27"/>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27"/>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27"/>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7"/>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8" name="Google Shape;348;p27"/>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91678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60000" y="53810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r>
              <a:rPr lang="pt-BR"/>
              <a:t>Clique para editar o título Mestre</a:t>
            </a:r>
            <a:endParaRPr/>
          </a:p>
        </p:txBody>
      </p:sp>
    </p:spTree>
    <p:extLst>
      <p:ext uri="{BB962C8B-B14F-4D97-AF65-F5344CB8AC3E}">
        <p14:creationId xmlns:p14="http://schemas.microsoft.com/office/powerpoint/2010/main" val="3384039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pt-BR"/>
              <a:t>Clique para editar o estilo do subtítulo Mestre</a:t>
            </a:r>
            <a:endParaRPr/>
          </a:p>
        </p:txBody>
      </p:sp>
    </p:spTree>
    <p:extLst>
      <p:ext uri="{BB962C8B-B14F-4D97-AF65-F5344CB8AC3E}">
        <p14:creationId xmlns:p14="http://schemas.microsoft.com/office/powerpoint/2010/main" val="1525716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928538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reserve="1">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hasCustomPrompt="1"/>
          </p:nvPr>
        </p:nvSpPr>
        <p:spPr>
          <a:xfrm>
            <a:off x="960000" y="153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42" name="Google Shape;42;p13"/>
          <p:cNvSpPr txBox="1">
            <a:spLocks noGrp="1"/>
          </p:cNvSpPr>
          <p:nvPr>
            <p:ph type="subTitle" idx="1"/>
          </p:nvPr>
        </p:nvSpPr>
        <p:spPr>
          <a:xfrm>
            <a:off x="960000" y="3176415"/>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43" name="Google Shape;43;p13"/>
          <p:cNvSpPr txBox="1">
            <a:spLocks noGrp="1"/>
          </p:cNvSpPr>
          <p:nvPr>
            <p:ph type="title" idx="2" hasCustomPrompt="1"/>
          </p:nvPr>
        </p:nvSpPr>
        <p:spPr>
          <a:xfrm>
            <a:off x="4538400" y="153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44" name="Google Shape;44;p13"/>
          <p:cNvSpPr txBox="1">
            <a:spLocks noGrp="1"/>
          </p:cNvSpPr>
          <p:nvPr>
            <p:ph type="subTitle" idx="3"/>
          </p:nvPr>
        </p:nvSpPr>
        <p:spPr>
          <a:xfrm>
            <a:off x="4538400" y="3176415"/>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45" name="Google Shape;45;p13"/>
          <p:cNvSpPr txBox="1">
            <a:spLocks noGrp="1"/>
          </p:cNvSpPr>
          <p:nvPr>
            <p:ph type="title" idx="4" hasCustomPrompt="1"/>
          </p:nvPr>
        </p:nvSpPr>
        <p:spPr>
          <a:xfrm>
            <a:off x="8116800" y="153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46" name="Google Shape;46;p13"/>
          <p:cNvSpPr txBox="1">
            <a:spLocks noGrp="1"/>
          </p:cNvSpPr>
          <p:nvPr>
            <p:ph type="subTitle" idx="5"/>
          </p:nvPr>
        </p:nvSpPr>
        <p:spPr>
          <a:xfrm>
            <a:off x="8116800" y="3176415"/>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47" name="Google Shape;47;p13"/>
          <p:cNvSpPr txBox="1">
            <a:spLocks noGrp="1"/>
          </p:cNvSpPr>
          <p:nvPr>
            <p:ph type="title" idx="6" hasCustomPrompt="1"/>
          </p:nvPr>
        </p:nvSpPr>
        <p:spPr>
          <a:xfrm>
            <a:off x="960000" y="382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48" name="Google Shape;48;p13"/>
          <p:cNvSpPr txBox="1">
            <a:spLocks noGrp="1"/>
          </p:cNvSpPr>
          <p:nvPr>
            <p:ph type="subTitle" idx="7"/>
          </p:nvPr>
        </p:nvSpPr>
        <p:spPr>
          <a:xfrm>
            <a:off x="960000" y="5494837"/>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49" name="Google Shape;49;p13"/>
          <p:cNvSpPr txBox="1">
            <a:spLocks noGrp="1"/>
          </p:cNvSpPr>
          <p:nvPr>
            <p:ph type="title" idx="8" hasCustomPrompt="1"/>
          </p:nvPr>
        </p:nvSpPr>
        <p:spPr>
          <a:xfrm>
            <a:off x="4538400" y="382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50" name="Google Shape;50;p13"/>
          <p:cNvSpPr txBox="1">
            <a:spLocks noGrp="1"/>
          </p:cNvSpPr>
          <p:nvPr>
            <p:ph type="subTitle" idx="9"/>
          </p:nvPr>
        </p:nvSpPr>
        <p:spPr>
          <a:xfrm>
            <a:off x="4538400" y="5494837"/>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51" name="Google Shape;51;p13"/>
          <p:cNvSpPr txBox="1">
            <a:spLocks noGrp="1"/>
          </p:cNvSpPr>
          <p:nvPr>
            <p:ph type="title" idx="13" hasCustomPrompt="1"/>
          </p:nvPr>
        </p:nvSpPr>
        <p:spPr>
          <a:xfrm>
            <a:off x="8116800" y="3822800"/>
            <a:ext cx="1700400" cy="791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52" name="Google Shape;52;p13"/>
          <p:cNvSpPr txBox="1">
            <a:spLocks noGrp="1"/>
          </p:cNvSpPr>
          <p:nvPr>
            <p:ph type="subTitle" idx="14"/>
          </p:nvPr>
        </p:nvSpPr>
        <p:spPr>
          <a:xfrm>
            <a:off x="8116800" y="5494837"/>
            <a:ext cx="3115200" cy="646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pt-BR"/>
              <a:t>Clique para editar o estilo do subtítulo Mestre</a:t>
            </a:r>
            <a:endParaRPr/>
          </a:p>
        </p:txBody>
      </p:sp>
      <p:sp>
        <p:nvSpPr>
          <p:cNvPr id="53" name="Google Shape;53;p13"/>
          <p:cNvSpPr txBox="1">
            <a:spLocks noGrp="1"/>
          </p:cNvSpPr>
          <p:nvPr>
            <p:ph type="title" idx="15"/>
          </p:nvPr>
        </p:nvSpPr>
        <p:spPr>
          <a:xfrm>
            <a:off x="960000" y="7258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54" name="Google Shape;54;p13"/>
          <p:cNvSpPr txBox="1">
            <a:spLocks noGrp="1"/>
          </p:cNvSpPr>
          <p:nvPr>
            <p:ph type="subTitle" idx="16"/>
          </p:nvPr>
        </p:nvSpPr>
        <p:spPr>
          <a:xfrm>
            <a:off x="953467" y="2228467"/>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55" name="Google Shape;55;p13"/>
          <p:cNvSpPr txBox="1">
            <a:spLocks noGrp="1"/>
          </p:cNvSpPr>
          <p:nvPr>
            <p:ph type="subTitle" idx="17"/>
          </p:nvPr>
        </p:nvSpPr>
        <p:spPr>
          <a:xfrm>
            <a:off x="4538400" y="2228467"/>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56" name="Google Shape;56;p13"/>
          <p:cNvSpPr txBox="1">
            <a:spLocks noGrp="1"/>
          </p:cNvSpPr>
          <p:nvPr>
            <p:ph type="subTitle" idx="18"/>
          </p:nvPr>
        </p:nvSpPr>
        <p:spPr>
          <a:xfrm>
            <a:off x="8123333" y="2228467"/>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57" name="Google Shape;57;p13"/>
          <p:cNvSpPr txBox="1">
            <a:spLocks noGrp="1"/>
          </p:cNvSpPr>
          <p:nvPr>
            <p:ph type="subTitle" idx="19"/>
          </p:nvPr>
        </p:nvSpPr>
        <p:spPr>
          <a:xfrm>
            <a:off x="953467" y="4540833"/>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58" name="Google Shape;58;p13"/>
          <p:cNvSpPr txBox="1">
            <a:spLocks noGrp="1"/>
          </p:cNvSpPr>
          <p:nvPr>
            <p:ph type="subTitle" idx="20"/>
          </p:nvPr>
        </p:nvSpPr>
        <p:spPr>
          <a:xfrm>
            <a:off x="4538400" y="4540833"/>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59" name="Google Shape;59;p13"/>
          <p:cNvSpPr txBox="1">
            <a:spLocks noGrp="1"/>
          </p:cNvSpPr>
          <p:nvPr>
            <p:ph type="subTitle" idx="21"/>
          </p:nvPr>
        </p:nvSpPr>
        <p:spPr>
          <a:xfrm>
            <a:off x="8123333" y="4540833"/>
            <a:ext cx="3115200" cy="951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Tree>
    <p:extLst>
      <p:ext uri="{BB962C8B-B14F-4D97-AF65-F5344CB8AC3E}">
        <p14:creationId xmlns:p14="http://schemas.microsoft.com/office/powerpoint/2010/main" val="3555586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053367" y="3904533"/>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pt-BR"/>
              <a:t>Clique para editar o título Mestre</a:t>
            </a:r>
            <a:endParaRPr/>
          </a:p>
        </p:txBody>
      </p:sp>
      <p:sp>
        <p:nvSpPr>
          <p:cNvPr id="62" name="Google Shape;62;p14"/>
          <p:cNvSpPr txBox="1">
            <a:spLocks noGrp="1"/>
          </p:cNvSpPr>
          <p:nvPr>
            <p:ph type="subTitle" idx="1"/>
          </p:nvPr>
        </p:nvSpPr>
        <p:spPr>
          <a:xfrm>
            <a:off x="1944167" y="1584133"/>
            <a:ext cx="8303600" cy="23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pt-BR"/>
              <a:t>Clique para editar o estilo do subtítulo Mestre</a:t>
            </a:r>
            <a:endParaRPr/>
          </a:p>
        </p:txBody>
      </p:sp>
    </p:spTree>
    <p:extLst>
      <p:ext uri="{BB962C8B-B14F-4D97-AF65-F5344CB8AC3E}">
        <p14:creationId xmlns:p14="http://schemas.microsoft.com/office/powerpoint/2010/main" val="4069049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reserve="1">
  <p:cSld name="Title and text">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960000" y="1736667"/>
            <a:ext cx="3876800" cy="180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65" name="Google Shape;65;p15"/>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Tree>
    <p:extLst>
      <p:ext uri="{BB962C8B-B14F-4D97-AF65-F5344CB8AC3E}">
        <p14:creationId xmlns:p14="http://schemas.microsoft.com/office/powerpoint/2010/main" val="2795120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reserve="1">
  <p:cSld name="Title and two columns 1">
    <p:spTree>
      <p:nvGrpSpPr>
        <p:cNvPr id="1" name="Shape 66"/>
        <p:cNvGrpSpPr/>
        <p:nvPr/>
      </p:nvGrpSpPr>
      <p:grpSpPr>
        <a:xfrm>
          <a:off x="0" y="0"/>
          <a:ext cx="0" cy="0"/>
          <a:chOff x="0" y="0"/>
          <a:chExt cx="0" cy="0"/>
        </a:xfrm>
      </p:grpSpPr>
      <p:sp>
        <p:nvSpPr>
          <p:cNvPr id="67" name="Google Shape;67;p16"/>
          <p:cNvSpPr txBox="1">
            <a:spLocks noGrp="1"/>
          </p:cNvSpPr>
          <p:nvPr>
            <p:ph type="subTitle" idx="1"/>
          </p:nvPr>
        </p:nvSpPr>
        <p:spPr>
          <a:xfrm>
            <a:off x="1575233" y="30708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68" name="Google Shape;68;p16"/>
          <p:cNvSpPr txBox="1">
            <a:spLocks noGrp="1"/>
          </p:cNvSpPr>
          <p:nvPr>
            <p:ph type="subTitle" idx="2"/>
          </p:nvPr>
        </p:nvSpPr>
        <p:spPr>
          <a:xfrm>
            <a:off x="6448400" y="30708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69" name="Google Shape;69;p16"/>
          <p:cNvSpPr txBox="1">
            <a:spLocks noGrp="1"/>
          </p:cNvSpPr>
          <p:nvPr>
            <p:ph type="subTitle" idx="3"/>
          </p:nvPr>
        </p:nvSpPr>
        <p:spPr>
          <a:xfrm>
            <a:off x="1575233"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70" name="Google Shape;70;p16"/>
          <p:cNvSpPr txBox="1">
            <a:spLocks noGrp="1"/>
          </p:cNvSpPr>
          <p:nvPr>
            <p:ph type="subTitle" idx="4"/>
          </p:nvPr>
        </p:nvSpPr>
        <p:spPr>
          <a:xfrm>
            <a:off x="6448400" y="3889533"/>
            <a:ext cx="38768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71" name="Google Shape;71;p16"/>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Tree>
    <p:extLst>
      <p:ext uri="{BB962C8B-B14F-4D97-AF65-F5344CB8AC3E}">
        <p14:creationId xmlns:p14="http://schemas.microsoft.com/office/powerpoint/2010/main" val="3168058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reserve="1">
  <p:cSld name="Title and three columns">
    <p:spTree>
      <p:nvGrpSpPr>
        <p:cNvPr id="1" name="Shape 72"/>
        <p:cNvGrpSpPr/>
        <p:nvPr/>
      </p:nvGrpSpPr>
      <p:grpSpPr>
        <a:xfrm>
          <a:off x="0" y="0"/>
          <a:ext cx="0" cy="0"/>
          <a:chOff x="0" y="0"/>
          <a:chExt cx="0" cy="0"/>
        </a:xfrm>
      </p:grpSpPr>
      <p:sp>
        <p:nvSpPr>
          <p:cNvPr id="73" name="Google Shape;73;p17"/>
          <p:cNvSpPr txBox="1">
            <a:spLocks noGrp="1"/>
          </p:cNvSpPr>
          <p:nvPr>
            <p:ph type="subTitle" idx="1"/>
          </p:nvPr>
        </p:nvSpPr>
        <p:spPr>
          <a:xfrm>
            <a:off x="9600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74" name="Google Shape;74;p17"/>
          <p:cNvSpPr txBox="1">
            <a:spLocks noGrp="1"/>
          </p:cNvSpPr>
          <p:nvPr>
            <p:ph type="subTitle" idx="2"/>
          </p:nvPr>
        </p:nvSpPr>
        <p:spPr>
          <a:xfrm>
            <a:off x="9600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75" name="Google Shape;75;p17"/>
          <p:cNvSpPr txBox="1">
            <a:spLocks noGrp="1"/>
          </p:cNvSpPr>
          <p:nvPr>
            <p:ph type="subTitle" idx="3"/>
          </p:nvPr>
        </p:nvSpPr>
        <p:spPr>
          <a:xfrm>
            <a:off x="45384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76" name="Google Shape;76;p17"/>
          <p:cNvSpPr txBox="1">
            <a:spLocks noGrp="1"/>
          </p:cNvSpPr>
          <p:nvPr>
            <p:ph type="subTitle" idx="4"/>
          </p:nvPr>
        </p:nvSpPr>
        <p:spPr>
          <a:xfrm>
            <a:off x="81168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77" name="Google Shape;77;p17"/>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78" name="Google Shape;78;p17"/>
          <p:cNvSpPr txBox="1">
            <a:spLocks noGrp="1"/>
          </p:cNvSpPr>
          <p:nvPr>
            <p:ph type="subTitle" idx="5"/>
          </p:nvPr>
        </p:nvSpPr>
        <p:spPr>
          <a:xfrm>
            <a:off x="45384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79" name="Google Shape;79;p17"/>
          <p:cNvSpPr txBox="1">
            <a:spLocks noGrp="1"/>
          </p:cNvSpPr>
          <p:nvPr>
            <p:ph type="subTitle" idx="6"/>
          </p:nvPr>
        </p:nvSpPr>
        <p:spPr>
          <a:xfrm>
            <a:off x="81168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Tree>
    <p:extLst>
      <p:ext uri="{BB962C8B-B14F-4D97-AF65-F5344CB8AC3E}">
        <p14:creationId xmlns:p14="http://schemas.microsoft.com/office/powerpoint/2010/main" val="1151647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reserve="1">
  <p:cSld name="Title and three columns 1">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82" name="Google Shape;82;p18"/>
          <p:cNvSpPr txBox="1">
            <a:spLocks noGrp="1"/>
          </p:cNvSpPr>
          <p:nvPr>
            <p:ph type="subTitle" idx="1"/>
          </p:nvPr>
        </p:nvSpPr>
        <p:spPr>
          <a:xfrm>
            <a:off x="9600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83" name="Google Shape;83;p18"/>
          <p:cNvSpPr txBox="1">
            <a:spLocks noGrp="1"/>
          </p:cNvSpPr>
          <p:nvPr>
            <p:ph type="subTitle" idx="2"/>
          </p:nvPr>
        </p:nvSpPr>
        <p:spPr>
          <a:xfrm>
            <a:off x="9600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84" name="Google Shape;84;p18"/>
          <p:cNvSpPr txBox="1">
            <a:spLocks noGrp="1"/>
          </p:cNvSpPr>
          <p:nvPr>
            <p:ph type="subTitle" idx="3"/>
          </p:nvPr>
        </p:nvSpPr>
        <p:spPr>
          <a:xfrm>
            <a:off x="45384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85" name="Google Shape;85;p18"/>
          <p:cNvSpPr txBox="1">
            <a:spLocks noGrp="1"/>
          </p:cNvSpPr>
          <p:nvPr>
            <p:ph type="subTitle" idx="4"/>
          </p:nvPr>
        </p:nvSpPr>
        <p:spPr>
          <a:xfrm>
            <a:off x="8116800" y="401311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86" name="Google Shape;86;p18"/>
          <p:cNvSpPr txBox="1">
            <a:spLocks noGrp="1"/>
          </p:cNvSpPr>
          <p:nvPr>
            <p:ph type="subTitle" idx="5"/>
          </p:nvPr>
        </p:nvSpPr>
        <p:spPr>
          <a:xfrm>
            <a:off x="45384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87" name="Google Shape;87;p18"/>
          <p:cNvSpPr txBox="1">
            <a:spLocks noGrp="1"/>
          </p:cNvSpPr>
          <p:nvPr>
            <p:ph type="subTitle" idx="6"/>
          </p:nvPr>
        </p:nvSpPr>
        <p:spPr>
          <a:xfrm>
            <a:off x="8116800" y="31073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Tree>
    <p:extLst>
      <p:ext uri="{BB962C8B-B14F-4D97-AF65-F5344CB8AC3E}">
        <p14:creationId xmlns:p14="http://schemas.microsoft.com/office/powerpoint/2010/main" val="1035965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reserve="1">
  <p:cSld name="Title and four columns">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1594500" y="2074633"/>
            <a:ext cx="38228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90" name="Google Shape;90;p19"/>
          <p:cNvSpPr txBox="1">
            <a:spLocks noGrp="1"/>
          </p:cNvSpPr>
          <p:nvPr>
            <p:ph type="subTitle" idx="2"/>
          </p:nvPr>
        </p:nvSpPr>
        <p:spPr>
          <a:xfrm>
            <a:off x="1594484" y="3025833"/>
            <a:ext cx="38228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91" name="Google Shape;91;p19"/>
          <p:cNvSpPr txBox="1">
            <a:spLocks noGrp="1"/>
          </p:cNvSpPr>
          <p:nvPr>
            <p:ph type="subTitle" idx="3"/>
          </p:nvPr>
        </p:nvSpPr>
        <p:spPr>
          <a:xfrm>
            <a:off x="6774724" y="3025833"/>
            <a:ext cx="38228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92" name="Google Shape;92;p19"/>
          <p:cNvSpPr txBox="1">
            <a:spLocks noGrp="1"/>
          </p:cNvSpPr>
          <p:nvPr>
            <p:ph type="subTitle" idx="4"/>
          </p:nvPr>
        </p:nvSpPr>
        <p:spPr>
          <a:xfrm>
            <a:off x="1594484" y="4879067"/>
            <a:ext cx="38228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93" name="Google Shape;93;p19"/>
          <p:cNvSpPr txBox="1">
            <a:spLocks noGrp="1"/>
          </p:cNvSpPr>
          <p:nvPr>
            <p:ph type="subTitle" idx="5"/>
          </p:nvPr>
        </p:nvSpPr>
        <p:spPr>
          <a:xfrm>
            <a:off x="6774724" y="4879067"/>
            <a:ext cx="38228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94" name="Google Shape;94;p19"/>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95" name="Google Shape;95;p19"/>
          <p:cNvSpPr txBox="1">
            <a:spLocks noGrp="1"/>
          </p:cNvSpPr>
          <p:nvPr>
            <p:ph type="subTitle" idx="6"/>
          </p:nvPr>
        </p:nvSpPr>
        <p:spPr>
          <a:xfrm>
            <a:off x="1594500" y="3927867"/>
            <a:ext cx="38228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96" name="Google Shape;96;p19"/>
          <p:cNvSpPr txBox="1">
            <a:spLocks noGrp="1"/>
          </p:cNvSpPr>
          <p:nvPr>
            <p:ph type="subTitle" idx="7"/>
          </p:nvPr>
        </p:nvSpPr>
        <p:spPr>
          <a:xfrm>
            <a:off x="6774733" y="2074633"/>
            <a:ext cx="38228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97" name="Google Shape;97;p19"/>
          <p:cNvSpPr txBox="1">
            <a:spLocks noGrp="1"/>
          </p:cNvSpPr>
          <p:nvPr>
            <p:ph type="subTitle" idx="8"/>
          </p:nvPr>
        </p:nvSpPr>
        <p:spPr>
          <a:xfrm>
            <a:off x="6774733" y="3927867"/>
            <a:ext cx="38228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Tree>
    <p:extLst>
      <p:ext uri="{BB962C8B-B14F-4D97-AF65-F5344CB8AC3E}">
        <p14:creationId xmlns:p14="http://schemas.microsoft.com/office/powerpoint/2010/main" val="333110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960000" y="615833"/>
            <a:ext cx="10272000" cy="6512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pt-BR"/>
              <a:t>Clique para editar o título Mestre</a:t>
            </a:r>
            <a:endParaRPr/>
          </a:p>
        </p:txBody>
      </p:sp>
      <p:sp>
        <p:nvSpPr>
          <p:cNvPr id="351" name="Google Shape;351;p28"/>
          <p:cNvSpPr txBox="1">
            <a:spLocks noGrp="1"/>
          </p:cNvSpPr>
          <p:nvPr>
            <p:ph type="body" idx="1"/>
          </p:nvPr>
        </p:nvSpPr>
        <p:spPr>
          <a:xfrm>
            <a:off x="1090533" y="1656567"/>
            <a:ext cx="10010800" cy="4435600"/>
          </a:xfrm>
          <a:prstGeom prst="rect">
            <a:avLst/>
          </a:prstGeom>
        </p:spPr>
        <p:txBody>
          <a:bodyPr spcFirstLastPara="1" wrap="square" lIns="0" tIns="0" rIns="0" bIns="0" anchor="t" anchorCtr="0">
            <a:noAutofit/>
          </a:bodyPr>
          <a:lstStyle>
            <a:lvl1pPr marL="609585" lvl="0" indent="-440256" rtl="0">
              <a:spcBef>
                <a:spcPts val="0"/>
              </a:spcBef>
              <a:spcAft>
                <a:spcPts val="0"/>
              </a:spcAft>
              <a:buClr>
                <a:schemeClr val="dk2"/>
              </a:buClr>
              <a:buSzPts val="1600"/>
              <a:buChar char="●"/>
              <a:defRPr sz="1867"/>
            </a:lvl1pPr>
            <a:lvl2pPr marL="1219170" lvl="1" indent="-440256" rtl="0">
              <a:spcBef>
                <a:spcPts val="0"/>
              </a:spcBef>
              <a:spcAft>
                <a:spcPts val="0"/>
              </a:spcAft>
              <a:buClr>
                <a:schemeClr val="dk2"/>
              </a:buClr>
              <a:buSzPts val="1600"/>
              <a:buChar char="○"/>
              <a:defRPr sz="1867"/>
            </a:lvl2pPr>
            <a:lvl3pPr marL="1828754" lvl="2" indent="-440256" rtl="0">
              <a:spcBef>
                <a:spcPts val="0"/>
              </a:spcBef>
              <a:spcAft>
                <a:spcPts val="0"/>
              </a:spcAft>
              <a:buSzPts val="1600"/>
              <a:buChar char="■"/>
              <a:defRPr/>
            </a:lvl3pPr>
            <a:lvl4pPr marL="2438339" lvl="3" indent="-440256" rtl="0">
              <a:spcBef>
                <a:spcPts val="0"/>
              </a:spcBef>
              <a:spcAft>
                <a:spcPts val="0"/>
              </a:spcAft>
              <a:buSzPts val="1600"/>
              <a:buChar char="●"/>
              <a:defRPr/>
            </a:lvl4pPr>
            <a:lvl5pPr marL="3047924" lvl="4" indent="-440256" rtl="0">
              <a:spcBef>
                <a:spcPts val="0"/>
              </a:spcBef>
              <a:spcAft>
                <a:spcPts val="0"/>
              </a:spcAft>
              <a:buSzPts val="1600"/>
              <a:buChar char="○"/>
              <a:defRPr/>
            </a:lvl5pPr>
            <a:lvl6pPr marL="3657509" lvl="5" indent="-440256" rtl="0">
              <a:spcBef>
                <a:spcPts val="0"/>
              </a:spcBef>
              <a:spcAft>
                <a:spcPts val="0"/>
              </a:spcAft>
              <a:buSzPts val="1600"/>
              <a:buChar char="■"/>
              <a:defRPr/>
            </a:lvl6pPr>
            <a:lvl7pPr marL="4267093" lvl="6" indent="-440256" rtl="0">
              <a:spcBef>
                <a:spcPts val="0"/>
              </a:spcBef>
              <a:spcAft>
                <a:spcPts val="0"/>
              </a:spcAft>
              <a:buSzPts val="1600"/>
              <a:buChar char="●"/>
              <a:defRPr/>
            </a:lvl7pPr>
            <a:lvl8pPr marL="4876678" lvl="7" indent="-440256" rtl="0">
              <a:spcBef>
                <a:spcPts val="0"/>
              </a:spcBef>
              <a:spcAft>
                <a:spcPts val="0"/>
              </a:spcAft>
              <a:buSzPts val="1600"/>
              <a:buChar char="○"/>
              <a:defRPr/>
            </a:lvl8pPr>
            <a:lvl9pPr marL="5486263" lvl="8" indent="-440256" rtl="0">
              <a:spcBef>
                <a:spcPts val="0"/>
              </a:spcBef>
              <a:spcAft>
                <a:spcPts val="0"/>
              </a:spcAft>
              <a:buSzPts val="1600"/>
              <a:buChar char="■"/>
              <a:defRPr/>
            </a:lvl9pPr>
          </a:lstStyle>
          <a:p>
            <a:pPr lvl="0"/>
            <a:r>
              <a:rPr lang="pt-BR"/>
              <a:t>Clique para editar os estilos de texto Mestres</a:t>
            </a:r>
          </a:p>
        </p:txBody>
      </p:sp>
    </p:spTree>
    <p:extLst>
      <p:ext uri="{BB962C8B-B14F-4D97-AF65-F5344CB8AC3E}">
        <p14:creationId xmlns:p14="http://schemas.microsoft.com/office/powerpoint/2010/main" val="367555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reserve="1">
  <p:cSld name="Title and six columns">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960000" y="713333"/>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pt-BR"/>
              <a:t>Clique para editar o título Mestre</a:t>
            </a:r>
            <a:endParaRPr/>
          </a:p>
        </p:txBody>
      </p:sp>
      <p:sp>
        <p:nvSpPr>
          <p:cNvPr id="100" name="Google Shape;100;p20"/>
          <p:cNvSpPr txBox="1">
            <a:spLocks noGrp="1"/>
          </p:cNvSpPr>
          <p:nvPr>
            <p:ph type="subTitle" idx="1"/>
          </p:nvPr>
        </p:nvSpPr>
        <p:spPr>
          <a:xfrm>
            <a:off x="960000" y="2928648"/>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1" name="Google Shape;101;p20"/>
          <p:cNvSpPr txBox="1">
            <a:spLocks noGrp="1"/>
          </p:cNvSpPr>
          <p:nvPr>
            <p:ph type="subTitle" idx="2"/>
          </p:nvPr>
        </p:nvSpPr>
        <p:spPr>
          <a:xfrm>
            <a:off x="4538400" y="2928648"/>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2" name="Google Shape;102;p20"/>
          <p:cNvSpPr txBox="1">
            <a:spLocks noGrp="1"/>
          </p:cNvSpPr>
          <p:nvPr>
            <p:ph type="subTitle" idx="3"/>
          </p:nvPr>
        </p:nvSpPr>
        <p:spPr>
          <a:xfrm>
            <a:off x="8116800" y="2928648"/>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3" name="Google Shape;103;p20"/>
          <p:cNvSpPr txBox="1">
            <a:spLocks noGrp="1"/>
          </p:cNvSpPr>
          <p:nvPr>
            <p:ph type="subTitle" idx="4"/>
          </p:nvPr>
        </p:nvSpPr>
        <p:spPr>
          <a:xfrm>
            <a:off x="960000" y="5134804"/>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4" name="Google Shape;104;p20"/>
          <p:cNvSpPr txBox="1">
            <a:spLocks noGrp="1"/>
          </p:cNvSpPr>
          <p:nvPr>
            <p:ph type="subTitle" idx="5"/>
          </p:nvPr>
        </p:nvSpPr>
        <p:spPr>
          <a:xfrm>
            <a:off x="4538400" y="5134804"/>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5" name="Google Shape;105;p20"/>
          <p:cNvSpPr txBox="1">
            <a:spLocks noGrp="1"/>
          </p:cNvSpPr>
          <p:nvPr>
            <p:ph type="subTitle" idx="6"/>
          </p:nvPr>
        </p:nvSpPr>
        <p:spPr>
          <a:xfrm>
            <a:off x="8116800" y="5134804"/>
            <a:ext cx="3115200" cy="646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06" name="Google Shape;106;p20"/>
          <p:cNvSpPr txBox="1">
            <a:spLocks noGrp="1"/>
          </p:cNvSpPr>
          <p:nvPr>
            <p:ph type="subTitle" idx="7"/>
          </p:nvPr>
        </p:nvSpPr>
        <p:spPr>
          <a:xfrm>
            <a:off x="953467" y="19807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107" name="Google Shape;107;p20"/>
          <p:cNvSpPr txBox="1">
            <a:spLocks noGrp="1"/>
          </p:cNvSpPr>
          <p:nvPr>
            <p:ph type="subTitle" idx="8"/>
          </p:nvPr>
        </p:nvSpPr>
        <p:spPr>
          <a:xfrm>
            <a:off x="4538400" y="19807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108" name="Google Shape;108;p20"/>
          <p:cNvSpPr txBox="1">
            <a:spLocks noGrp="1"/>
          </p:cNvSpPr>
          <p:nvPr>
            <p:ph type="subTitle" idx="9"/>
          </p:nvPr>
        </p:nvSpPr>
        <p:spPr>
          <a:xfrm>
            <a:off x="8123333" y="19807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109" name="Google Shape;109;p20"/>
          <p:cNvSpPr txBox="1">
            <a:spLocks noGrp="1"/>
          </p:cNvSpPr>
          <p:nvPr>
            <p:ph type="subTitle" idx="13"/>
          </p:nvPr>
        </p:nvSpPr>
        <p:spPr>
          <a:xfrm>
            <a:off x="953467" y="41808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110" name="Google Shape;110;p20"/>
          <p:cNvSpPr txBox="1">
            <a:spLocks noGrp="1"/>
          </p:cNvSpPr>
          <p:nvPr>
            <p:ph type="subTitle" idx="14"/>
          </p:nvPr>
        </p:nvSpPr>
        <p:spPr>
          <a:xfrm>
            <a:off x="4538400" y="41808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
        <p:nvSpPr>
          <p:cNvPr id="111" name="Google Shape;111;p20"/>
          <p:cNvSpPr txBox="1">
            <a:spLocks noGrp="1"/>
          </p:cNvSpPr>
          <p:nvPr>
            <p:ph type="subTitle" idx="15"/>
          </p:nvPr>
        </p:nvSpPr>
        <p:spPr>
          <a:xfrm>
            <a:off x="8123333" y="4180800"/>
            <a:ext cx="3115200" cy="9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pt-BR"/>
              <a:t>Clique para editar o estilo do subtítulo Mestre</a:t>
            </a:r>
            <a:endParaRPr/>
          </a:p>
        </p:txBody>
      </p:sp>
    </p:spTree>
    <p:extLst>
      <p:ext uri="{BB962C8B-B14F-4D97-AF65-F5344CB8AC3E}">
        <p14:creationId xmlns:p14="http://schemas.microsoft.com/office/powerpoint/2010/main" val="2691582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reserve="1">
  <p:cSld name="Numbers and text">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1712000" y="720000"/>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4" name="Google Shape;114;p21"/>
          <p:cNvSpPr txBox="1">
            <a:spLocks noGrp="1"/>
          </p:cNvSpPr>
          <p:nvPr>
            <p:ph type="subTitle" idx="1"/>
          </p:nvPr>
        </p:nvSpPr>
        <p:spPr>
          <a:xfrm>
            <a:off x="1712000" y="166136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15" name="Google Shape;115;p21"/>
          <p:cNvSpPr txBox="1">
            <a:spLocks noGrp="1"/>
          </p:cNvSpPr>
          <p:nvPr>
            <p:ph type="title" idx="2" hasCustomPrompt="1"/>
          </p:nvPr>
        </p:nvSpPr>
        <p:spPr>
          <a:xfrm>
            <a:off x="1712000" y="2661517"/>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6" name="Google Shape;116;p21"/>
          <p:cNvSpPr txBox="1">
            <a:spLocks noGrp="1"/>
          </p:cNvSpPr>
          <p:nvPr>
            <p:ph type="subTitle" idx="3"/>
          </p:nvPr>
        </p:nvSpPr>
        <p:spPr>
          <a:xfrm>
            <a:off x="1712000" y="3602884"/>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17" name="Google Shape;117;p21"/>
          <p:cNvSpPr txBox="1">
            <a:spLocks noGrp="1"/>
          </p:cNvSpPr>
          <p:nvPr>
            <p:ph type="title" idx="4" hasCustomPrompt="1"/>
          </p:nvPr>
        </p:nvSpPr>
        <p:spPr>
          <a:xfrm>
            <a:off x="1712000" y="4603051"/>
            <a:ext cx="8768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18" name="Google Shape;118;p21"/>
          <p:cNvSpPr txBox="1">
            <a:spLocks noGrp="1"/>
          </p:cNvSpPr>
          <p:nvPr>
            <p:ph type="subTitle" idx="5"/>
          </p:nvPr>
        </p:nvSpPr>
        <p:spPr>
          <a:xfrm>
            <a:off x="1712000" y="5544417"/>
            <a:ext cx="8768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Tree>
    <p:extLst>
      <p:ext uri="{BB962C8B-B14F-4D97-AF65-F5344CB8AC3E}">
        <p14:creationId xmlns:p14="http://schemas.microsoft.com/office/powerpoint/2010/main" val="726777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reserve="1">
  <p:cSld name="Numbers and text 1">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953467" y="2787867"/>
            <a:ext cx="2780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1" name="Google Shape;121;p22"/>
          <p:cNvSpPr txBox="1">
            <a:spLocks noGrp="1"/>
          </p:cNvSpPr>
          <p:nvPr>
            <p:ph type="subTitle" idx="1"/>
          </p:nvPr>
        </p:nvSpPr>
        <p:spPr>
          <a:xfrm>
            <a:off x="953467" y="3729236"/>
            <a:ext cx="2780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22" name="Google Shape;122;p22"/>
          <p:cNvSpPr txBox="1">
            <a:spLocks noGrp="1"/>
          </p:cNvSpPr>
          <p:nvPr>
            <p:ph type="title" idx="2" hasCustomPrompt="1"/>
          </p:nvPr>
        </p:nvSpPr>
        <p:spPr>
          <a:xfrm>
            <a:off x="4705584" y="2787873"/>
            <a:ext cx="2780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3" name="Google Shape;123;p22"/>
          <p:cNvSpPr txBox="1">
            <a:spLocks noGrp="1"/>
          </p:cNvSpPr>
          <p:nvPr>
            <p:ph type="subTitle" idx="3"/>
          </p:nvPr>
        </p:nvSpPr>
        <p:spPr>
          <a:xfrm>
            <a:off x="4705584" y="3729243"/>
            <a:ext cx="2780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24" name="Google Shape;124;p22"/>
          <p:cNvSpPr txBox="1">
            <a:spLocks noGrp="1"/>
          </p:cNvSpPr>
          <p:nvPr>
            <p:ph type="title" idx="4" hasCustomPrompt="1"/>
          </p:nvPr>
        </p:nvSpPr>
        <p:spPr>
          <a:xfrm>
            <a:off x="8457733" y="2787863"/>
            <a:ext cx="27808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82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25" name="Google Shape;125;p22"/>
          <p:cNvSpPr txBox="1">
            <a:spLocks noGrp="1"/>
          </p:cNvSpPr>
          <p:nvPr>
            <p:ph type="subTitle" idx="5"/>
          </p:nvPr>
        </p:nvSpPr>
        <p:spPr>
          <a:xfrm>
            <a:off x="8457733" y="3729233"/>
            <a:ext cx="27808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Tree>
    <p:extLst>
      <p:ext uri="{BB962C8B-B14F-4D97-AF65-F5344CB8AC3E}">
        <p14:creationId xmlns:p14="http://schemas.microsoft.com/office/powerpoint/2010/main" val="1197102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reserve="1">
  <p:cSld name="Thanks">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3239900" y="713333"/>
            <a:ext cx="5712000" cy="200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pt-BR"/>
              <a:t>Clique para editar o título Mestre</a:t>
            </a:r>
            <a:endParaRPr/>
          </a:p>
        </p:txBody>
      </p:sp>
      <p:sp>
        <p:nvSpPr>
          <p:cNvPr id="128" name="Google Shape;128;p23"/>
          <p:cNvSpPr txBox="1">
            <a:spLocks noGrp="1"/>
          </p:cNvSpPr>
          <p:nvPr>
            <p:ph type="subTitle" idx="1"/>
          </p:nvPr>
        </p:nvSpPr>
        <p:spPr>
          <a:xfrm>
            <a:off x="3233400" y="3041067"/>
            <a:ext cx="5725200" cy="16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pt-BR"/>
              <a:t>Clique para editar o estilo do subtítulo Mestre</a:t>
            </a:r>
            <a:endParaRPr/>
          </a:p>
        </p:txBody>
      </p:sp>
      <p:sp>
        <p:nvSpPr>
          <p:cNvPr id="129" name="Google Shape;129;p23"/>
          <p:cNvSpPr txBox="1"/>
          <p:nvPr/>
        </p:nvSpPr>
        <p:spPr>
          <a:xfrm>
            <a:off x="3705700" y="4686267"/>
            <a:ext cx="4780400" cy="933600"/>
          </a:xfrm>
          <a:prstGeom prst="rect">
            <a:avLst/>
          </a:prstGeom>
          <a:noFill/>
          <a:ln>
            <a:noFill/>
          </a:ln>
        </p:spPr>
        <p:txBody>
          <a:bodyPr spcFirstLastPara="1" wrap="square" lIns="121900" tIns="121900" rIns="121900" bIns="121900" anchor="ctr" anchorCtr="0">
            <a:noAutofit/>
          </a:bodyPr>
          <a:lstStyle/>
          <a:p>
            <a:pPr marL="0" lvl="0" indent="0" algn="ctr" rtl="0">
              <a:spcBef>
                <a:spcPts val="400"/>
              </a:spcBef>
              <a:spcAft>
                <a:spcPts val="0"/>
              </a:spcAft>
              <a:buNone/>
            </a:pPr>
            <a:r>
              <a:rPr lang="en" sz="1467" b="1">
                <a:solidFill>
                  <a:srgbClr val="000000"/>
                </a:solidFill>
                <a:latin typeface="Nunito"/>
                <a:ea typeface="Nunito"/>
                <a:cs typeface="Nunito"/>
                <a:sym typeface="Nunito"/>
              </a:rPr>
              <a:t>CREDITS:</a:t>
            </a:r>
            <a:r>
              <a:rPr lang="en" sz="1467">
                <a:solidFill>
                  <a:srgbClr val="000000"/>
                </a:solidFill>
                <a:latin typeface="Nunito"/>
                <a:ea typeface="Nunito"/>
                <a:cs typeface="Nunito"/>
                <a:sym typeface="Nunito"/>
              </a:rPr>
              <a:t> This presentation template was created by </a:t>
            </a:r>
            <a:r>
              <a:rPr lang="en" sz="1467" b="1">
                <a:solidFill>
                  <a:srgbClr val="00000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467" b="1">
                <a:solidFill>
                  <a:srgbClr val="000000"/>
                </a:solidFill>
                <a:latin typeface="Nunito"/>
                <a:ea typeface="Nunito"/>
                <a:cs typeface="Nunito"/>
                <a:sym typeface="Nunito"/>
              </a:rPr>
              <a:t>,</a:t>
            </a:r>
            <a:r>
              <a:rPr lang="en" sz="1467">
                <a:solidFill>
                  <a:srgbClr val="000000"/>
                </a:solidFill>
                <a:latin typeface="Nunito"/>
                <a:ea typeface="Nunito"/>
                <a:cs typeface="Nunito"/>
                <a:sym typeface="Nunito"/>
              </a:rPr>
              <a:t> including icons by </a:t>
            </a:r>
            <a:r>
              <a:rPr lang="en" sz="1467" b="1">
                <a:solidFill>
                  <a:srgbClr val="00000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467" b="1">
                <a:solidFill>
                  <a:srgbClr val="000000"/>
                </a:solidFill>
                <a:latin typeface="Nunito"/>
                <a:ea typeface="Nunito"/>
                <a:cs typeface="Nunito"/>
                <a:sym typeface="Nunito"/>
              </a:rPr>
              <a:t>,</a:t>
            </a:r>
            <a:r>
              <a:rPr lang="en" sz="1467">
                <a:solidFill>
                  <a:srgbClr val="000000"/>
                </a:solidFill>
                <a:latin typeface="Nunito"/>
                <a:ea typeface="Nunito"/>
                <a:cs typeface="Nunito"/>
                <a:sym typeface="Nunito"/>
              </a:rPr>
              <a:t> and infographics &amp; images by </a:t>
            </a:r>
            <a:r>
              <a:rPr lang="en" sz="1467" b="1">
                <a:solidFill>
                  <a:srgbClr val="00000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467" b="1">
              <a:solidFill>
                <a:srgbClr val="000000"/>
              </a:solidFill>
              <a:latin typeface="Nunito"/>
              <a:ea typeface="Nunito"/>
              <a:cs typeface="Nunito"/>
              <a:sym typeface="Nunito"/>
            </a:endParaRPr>
          </a:p>
        </p:txBody>
      </p:sp>
    </p:spTree>
    <p:extLst>
      <p:ext uri="{BB962C8B-B14F-4D97-AF65-F5344CB8AC3E}">
        <p14:creationId xmlns:p14="http://schemas.microsoft.com/office/powerpoint/2010/main" val="1012312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reserve="1">
  <p:cSld name="Background">
    <p:spTree>
      <p:nvGrpSpPr>
        <p:cNvPr id="1" name="Shape 130"/>
        <p:cNvGrpSpPr/>
        <p:nvPr/>
      </p:nvGrpSpPr>
      <p:grpSpPr>
        <a:xfrm>
          <a:off x="0" y="0"/>
          <a:ext cx="0" cy="0"/>
          <a:chOff x="0" y="0"/>
          <a:chExt cx="0" cy="0"/>
        </a:xfrm>
      </p:grpSpPr>
    </p:spTree>
    <p:extLst>
      <p:ext uri="{BB962C8B-B14F-4D97-AF65-F5344CB8AC3E}">
        <p14:creationId xmlns:p14="http://schemas.microsoft.com/office/powerpoint/2010/main" val="2987451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90"/>
        <p:cNvGrpSpPr/>
        <p:nvPr/>
      </p:nvGrpSpPr>
      <p:grpSpPr>
        <a:xfrm>
          <a:off x="0" y="0"/>
          <a:ext cx="0" cy="0"/>
          <a:chOff x="0" y="0"/>
          <a:chExt cx="0" cy="0"/>
        </a:xfrm>
      </p:grpSpPr>
    </p:spTree>
    <p:extLst>
      <p:ext uri="{BB962C8B-B14F-4D97-AF65-F5344CB8AC3E}">
        <p14:creationId xmlns:p14="http://schemas.microsoft.com/office/powerpoint/2010/main" val="19901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2"/>
        <p:cNvGrpSpPr/>
        <p:nvPr/>
      </p:nvGrpSpPr>
      <p:grpSpPr>
        <a:xfrm>
          <a:off x="0" y="0"/>
          <a:ext cx="0" cy="0"/>
          <a:chOff x="0" y="0"/>
          <a:chExt cx="0" cy="0"/>
        </a:xfrm>
      </p:grpSpPr>
      <p:grpSp>
        <p:nvGrpSpPr>
          <p:cNvPr id="353" name="Google Shape;353;p29"/>
          <p:cNvGrpSpPr/>
          <p:nvPr/>
        </p:nvGrpSpPr>
        <p:grpSpPr>
          <a:xfrm flipH="1">
            <a:off x="-988719" y="-3311315"/>
            <a:ext cx="10512292" cy="4578360"/>
            <a:chOff x="24125" y="294775"/>
            <a:chExt cx="7767703" cy="3383025"/>
          </a:xfrm>
        </p:grpSpPr>
        <p:sp>
          <p:nvSpPr>
            <p:cNvPr id="354" name="Google Shape;354;p2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2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2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2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2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2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2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2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2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2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2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2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2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2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2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2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2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2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2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2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2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2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29"/>
          <p:cNvGrpSpPr/>
          <p:nvPr/>
        </p:nvGrpSpPr>
        <p:grpSpPr>
          <a:xfrm>
            <a:off x="11677000" y="3638634"/>
            <a:ext cx="2069533" cy="4633533"/>
            <a:chOff x="327125" y="2375600"/>
            <a:chExt cx="1552150" cy="3475150"/>
          </a:xfrm>
        </p:grpSpPr>
        <p:sp>
          <p:nvSpPr>
            <p:cNvPr id="449" name="Google Shape;449;p29"/>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29"/>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29"/>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29"/>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29"/>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29"/>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29"/>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29"/>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29"/>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29"/>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29"/>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29"/>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29"/>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29"/>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29"/>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29"/>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29"/>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29"/>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29"/>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29"/>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29"/>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0" name="Google Shape;470;p29"/>
          <p:cNvSpPr txBox="1">
            <a:spLocks noGrp="1"/>
          </p:cNvSpPr>
          <p:nvPr>
            <p:ph type="title"/>
          </p:nvPr>
        </p:nvSpPr>
        <p:spPr>
          <a:xfrm>
            <a:off x="960000" y="615833"/>
            <a:ext cx="10272000" cy="6512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pt-BR"/>
              <a:t>Clique para editar o título Mestre</a:t>
            </a:r>
            <a:endParaRPr/>
          </a:p>
        </p:txBody>
      </p:sp>
      <p:sp>
        <p:nvSpPr>
          <p:cNvPr id="471" name="Google Shape;471;p29"/>
          <p:cNvSpPr txBox="1">
            <a:spLocks noGrp="1"/>
          </p:cNvSpPr>
          <p:nvPr>
            <p:ph type="subTitle" idx="1"/>
          </p:nvPr>
        </p:nvSpPr>
        <p:spPr>
          <a:xfrm>
            <a:off x="1621833" y="4690233"/>
            <a:ext cx="3591600" cy="1401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sp>
        <p:nvSpPr>
          <p:cNvPr id="472" name="Google Shape;472;p29"/>
          <p:cNvSpPr txBox="1">
            <a:spLocks noGrp="1"/>
          </p:cNvSpPr>
          <p:nvPr>
            <p:ph type="subTitle" idx="2"/>
          </p:nvPr>
        </p:nvSpPr>
        <p:spPr>
          <a:xfrm>
            <a:off x="6978800" y="4690233"/>
            <a:ext cx="3591600" cy="1401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sp>
        <p:nvSpPr>
          <p:cNvPr id="473" name="Google Shape;473;p29"/>
          <p:cNvSpPr txBox="1">
            <a:spLocks noGrp="1"/>
          </p:cNvSpPr>
          <p:nvPr>
            <p:ph type="title" idx="3"/>
          </p:nvPr>
        </p:nvSpPr>
        <p:spPr>
          <a:xfrm>
            <a:off x="1621800" y="3979700"/>
            <a:ext cx="3591600" cy="471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pt-BR"/>
              <a:t>Clique para editar o título Mestre</a:t>
            </a:r>
            <a:endParaRPr/>
          </a:p>
        </p:txBody>
      </p:sp>
      <p:sp>
        <p:nvSpPr>
          <p:cNvPr id="474" name="Google Shape;474;p29"/>
          <p:cNvSpPr txBox="1">
            <a:spLocks noGrp="1"/>
          </p:cNvSpPr>
          <p:nvPr>
            <p:ph type="title" idx="4"/>
          </p:nvPr>
        </p:nvSpPr>
        <p:spPr>
          <a:xfrm>
            <a:off x="6978800" y="3979700"/>
            <a:ext cx="3591600" cy="4712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32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pt-BR"/>
              <a:t>Clique para editar o título Mestre</a:t>
            </a:r>
            <a:endParaRPr/>
          </a:p>
        </p:txBody>
      </p:sp>
    </p:spTree>
    <p:extLst>
      <p:ext uri="{BB962C8B-B14F-4D97-AF65-F5344CB8AC3E}">
        <p14:creationId xmlns:p14="http://schemas.microsoft.com/office/powerpoint/2010/main" val="417275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5"/>
        <p:cNvGrpSpPr/>
        <p:nvPr/>
      </p:nvGrpSpPr>
      <p:grpSpPr>
        <a:xfrm>
          <a:off x="0" y="0"/>
          <a:ext cx="0" cy="0"/>
          <a:chOff x="0" y="0"/>
          <a:chExt cx="0" cy="0"/>
        </a:xfrm>
      </p:grpSpPr>
      <p:sp>
        <p:nvSpPr>
          <p:cNvPr id="476" name="Google Shape;476;p30"/>
          <p:cNvSpPr txBox="1">
            <a:spLocks noGrp="1"/>
          </p:cNvSpPr>
          <p:nvPr>
            <p:ph type="title"/>
          </p:nvPr>
        </p:nvSpPr>
        <p:spPr>
          <a:xfrm>
            <a:off x="960000" y="615833"/>
            <a:ext cx="10272000" cy="6512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pt-BR"/>
              <a:t>Clique para editar o título Mestre</a:t>
            </a:r>
            <a:endParaRPr/>
          </a:p>
        </p:txBody>
      </p:sp>
    </p:spTree>
    <p:extLst>
      <p:ext uri="{BB962C8B-B14F-4D97-AF65-F5344CB8AC3E}">
        <p14:creationId xmlns:p14="http://schemas.microsoft.com/office/powerpoint/2010/main" val="411402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77"/>
        <p:cNvGrpSpPr/>
        <p:nvPr/>
      </p:nvGrpSpPr>
      <p:grpSpPr>
        <a:xfrm>
          <a:off x="0" y="0"/>
          <a:ext cx="0" cy="0"/>
          <a:chOff x="0" y="0"/>
          <a:chExt cx="0" cy="0"/>
        </a:xfrm>
      </p:grpSpPr>
      <p:grpSp>
        <p:nvGrpSpPr>
          <p:cNvPr id="478" name="Google Shape;478;p31"/>
          <p:cNvGrpSpPr/>
          <p:nvPr/>
        </p:nvGrpSpPr>
        <p:grpSpPr>
          <a:xfrm rot="5400000">
            <a:off x="5945001" y="436734"/>
            <a:ext cx="54033" cy="1471500"/>
            <a:chOff x="4289175" y="3929550"/>
            <a:chExt cx="40525" cy="1103625"/>
          </a:xfrm>
        </p:grpSpPr>
        <p:sp>
          <p:nvSpPr>
            <p:cNvPr id="479" name="Google Shape;479;p31"/>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31"/>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81" name="Google Shape;481;p31"/>
          <p:cNvSpPr txBox="1">
            <a:spLocks noGrp="1"/>
          </p:cNvSpPr>
          <p:nvPr>
            <p:ph type="title"/>
          </p:nvPr>
        </p:nvSpPr>
        <p:spPr>
          <a:xfrm>
            <a:off x="6552400" y="2133600"/>
            <a:ext cx="4679600" cy="782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pt-BR"/>
              <a:t>Clique para editar o título Mestre</a:t>
            </a:r>
            <a:endParaRPr/>
          </a:p>
        </p:txBody>
      </p:sp>
      <p:sp>
        <p:nvSpPr>
          <p:cNvPr id="482" name="Google Shape;482;p31"/>
          <p:cNvSpPr txBox="1">
            <a:spLocks noGrp="1"/>
          </p:cNvSpPr>
          <p:nvPr>
            <p:ph type="subTitle" idx="1"/>
          </p:nvPr>
        </p:nvSpPr>
        <p:spPr>
          <a:xfrm>
            <a:off x="6552233" y="3429000"/>
            <a:ext cx="4679600" cy="1991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grpSp>
        <p:nvGrpSpPr>
          <p:cNvPr id="483" name="Google Shape;483;p31"/>
          <p:cNvGrpSpPr/>
          <p:nvPr/>
        </p:nvGrpSpPr>
        <p:grpSpPr>
          <a:xfrm>
            <a:off x="1376867" y="2314002"/>
            <a:ext cx="3277628" cy="2851433"/>
            <a:chOff x="1032650" y="1735501"/>
            <a:chExt cx="2458221" cy="2138575"/>
          </a:xfrm>
        </p:grpSpPr>
        <p:sp>
          <p:nvSpPr>
            <p:cNvPr id="484" name="Google Shape;484;p31"/>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31"/>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31"/>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31"/>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31"/>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9" name="Google Shape;489;p31"/>
          <p:cNvGrpSpPr/>
          <p:nvPr/>
        </p:nvGrpSpPr>
        <p:grpSpPr>
          <a:xfrm>
            <a:off x="-1810833" y="3714967"/>
            <a:ext cx="3503833" cy="358700"/>
            <a:chOff x="-1358125" y="2589925"/>
            <a:chExt cx="2627875" cy="269025"/>
          </a:xfrm>
        </p:grpSpPr>
        <p:sp>
          <p:nvSpPr>
            <p:cNvPr id="490" name="Google Shape;490;p31"/>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31"/>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31"/>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31"/>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4" name="Google Shape;494;p31"/>
          <p:cNvGrpSpPr/>
          <p:nvPr/>
        </p:nvGrpSpPr>
        <p:grpSpPr>
          <a:xfrm>
            <a:off x="1218175" y="-1011211"/>
            <a:ext cx="14373069" cy="3803905"/>
            <a:chOff x="913631" y="-758409"/>
            <a:chExt cx="10779802" cy="2852929"/>
          </a:xfrm>
        </p:grpSpPr>
        <p:sp>
          <p:nvSpPr>
            <p:cNvPr id="495" name="Google Shape;495;p31"/>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31"/>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31"/>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31"/>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31"/>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31"/>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31"/>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31"/>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31"/>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31"/>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31"/>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31"/>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31"/>
            <p:cNvSpPr/>
            <p:nvPr/>
          </p:nvSpPr>
          <p:spPr>
            <a:xfrm>
              <a:off x="7363590" y="76426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31"/>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31"/>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31"/>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31"/>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31"/>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31"/>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31"/>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31"/>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31"/>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31"/>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31"/>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31"/>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31"/>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31"/>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31"/>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31"/>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31"/>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31"/>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31"/>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31"/>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31"/>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31"/>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31"/>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31"/>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31"/>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31"/>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31"/>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31"/>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31"/>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31"/>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31"/>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31"/>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540" name="Google Shape;540;p31"/>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41" name="Google Shape;541;p31"/>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31"/>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43" name="Google Shape;543;p31"/>
            <p:cNvGrpSpPr/>
            <p:nvPr/>
          </p:nvGrpSpPr>
          <p:grpSpPr>
            <a:xfrm rot="-5400000" flipH="1">
              <a:off x="266770" y="647027"/>
              <a:ext cx="2094354" cy="800631"/>
              <a:chOff x="5593937" y="1366150"/>
              <a:chExt cx="1612903" cy="622575"/>
            </a:xfrm>
          </p:grpSpPr>
          <p:sp>
            <p:nvSpPr>
              <p:cNvPr id="544" name="Google Shape;544;p31"/>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31"/>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46" name="Google Shape;546;p31"/>
          <p:cNvSpPr/>
          <p:nvPr/>
        </p:nvSpPr>
        <p:spPr>
          <a:xfrm rot="10800000" flipH="1">
            <a:off x="-5186933" y="8465859"/>
            <a:ext cx="98895" cy="98861"/>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7" name="Google Shape;547;p31"/>
          <p:cNvGrpSpPr/>
          <p:nvPr/>
        </p:nvGrpSpPr>
        <p:grpSpPr>
          <a:xfrm>
            <a:off x="4921277" y="6091830"/>
            <a:ext cx="1174713" cy="387569"/>
            <a:chOff x="3690957" y="4568872"/>
            <a:chExt cx="881035" cy="290677"/>
          </a:xfrm>
        </p:grpSpPr>
        <p:sp>
          <p:nvSpPr>
            <p:cNvPr id="548" name="Google Shape;548;p31"/>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31"/>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31"/>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31"/>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31"/>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31"/>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703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54"/>
        <p:cNvGrpSpPr/>
        <p:nvPr/>
      </p:nvGrpSpPr>
      <p:grpSpPr>
        <a:xfrm>
          <a:off x="0" y="0"/>
          <a:ext cx="0" cy="0"/>
          <a:chOff x="0" y="0"/>
          <a:chExt cx="0" cy="0"/>
        </a:xfrm>
      </p:grpSpPr>
      <p:sp>
        <p:nvSpPr>
          <p:cNvPr id="555" name="Google Shape;555;p32"/>
          <p:cNvSpPr/>
          <p:nvPr/>
        </p:nvSpPr>
        <p:spPr>
          <a:xfrm>
            <a:off x="1207400" y="1760800"/>
            <a:ext cx="9777200" cy="333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32"/>
          <p:cNvSpPr txBox="1">
            <a:spLocks noGrp="1"/>
          </p:cNvSpPr>
          <p:nvPr>
            <p:ph type="title"/>
          </p:nvPr>
        </p:nvSpPr>
        <p:spPr>
          <a:xfrm>
            <a:off x="2351000" y="2466400"/>
            <a:ext cx="7490000" cy="19252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96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pt-BR"/>
              <a:t>Clique para editar o título Mestre</a:t>
            </a:r>
            <a:endParaRPr/>
          </a:p>
        </p:txBody>
      </p:sp>
    </p:spTree>
    <p:extLst>
      <p:ext uri="{BB962C8B-B14F-4D97-AF65-F5344CB8AC3E}">
        <p14:creationId xmlns:p14="http://schemas.microsoft.com/office/powerpoint/2010/main" val="498085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7"/>
        <p:cNvGrpSpPr/>
        <p:nvPr/>
      </p:nvGrpSpPr>
      <p:grpSpPr>
        <a:xfrm>
          <a:off x="0" y="0"/>
          <a:ext cx="0" cy="0"/>
          <a:chOff x="0" y="0"/>
          <a:chExt cx="0" cy="0"/>
        </a:xfrm>
      </p:grpSpPr>
      <p:grpSp>
        <p:nvGrpSpPr>
          <p:cNvPr id="558" name="Google Shape;558;p33"/>
          <p:cNvGrpSpPr/>
          <p:nvPr/>
        </p:nvGrpSpPr>
        <p:grpSpPr>
          <a:xfrm flipH="1">
            <a:off x="-362299" y="-2607399"/>
            <a:ext cx="10356937" cy="4510700"/>
            <a:chOff x="24125" y="294775"/>
            <a:chExt cx="7767703" cy="3383025"/>
          </a:xfrm>
        </p:grpSpPr>
        <p:sp>
          <p:nvSpPr>
            <p:cNvPr id="559" name="Google Shape;559;p3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3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3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3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3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3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3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3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3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3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3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3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3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3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3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3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3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3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3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3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3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3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3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3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3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3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3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3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3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3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3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3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3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3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3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3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3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3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3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3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3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3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3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3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3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3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3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3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3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3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3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3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3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3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3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3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3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3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3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3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3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3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3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3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3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3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3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3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3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3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3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3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3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3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3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3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3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3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3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3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3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3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3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3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3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3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3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3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3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3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3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3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3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3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3" name="Google Shape;653;p33"/>
          <p:cNvGrpSpPr/>
          <p:nvPr/>
        </p:nvGrpSpPr>
        <p:grpSpPr>
          <a:xfrm>
            <a:off x="-86387" y="4446606"/>
            <a:ext cx="3251716" cy="2476687"/>
            <a:chOff x="-64791" y="3334954"/>
            <a:chExt cx="2438787" cy="1857515"/>
          </a:xfrm>
        </p:grpSpPr>
        <p:sp>
          <p:nvSpPr>
            <p:cNvPr id="654" name="Google Shape;654;p33"/>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33"/>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33"/>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33"/>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33"/>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33"/>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33"/>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33"/>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33"/>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33"/>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33"/>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33"/>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33"/>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33"/>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33"/>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33"/>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33"/>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33"/>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33"/>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33"/>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33"/>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75" name="Google Shape;675;p33"/>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76" name="Google Shape;676;p33"/>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33"/>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33"/>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33"/>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33"/>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33"/>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33"/>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33"/>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33"/>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33"/>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86" name="Google Shape;686;p33"/>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87" name="Google Shape;687;p33"/>
          <p:cNvGrpSpPr/>
          <p:nvPr/>
        </p:nvGrpSpPr>
        <p:grpSpPr>
          <a:xfrm>
            <a:off x="7021664" y="6091825"/>
            <a:ext cx="4210344" cy="395443"/>
            <a:chOff x="5266248" y="4230494"/>
            <a:chExt cx="3157758" cy="296582"/>
          </a:xfrm>
        </p:grpSpPr>
        <p:sp>
          <p:nvSpPr>
            <p:cNvPr id="688" name="Google Shape;688;p33"/>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33"/>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33"/>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33"/>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33"/>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33"/>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33"/>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33"/>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33"/>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33"/>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33"/>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33"/>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33"/>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33"/>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33"/>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33"/>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33"/>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5" name="Google Shape;705;p33"/>
          <p:cNvGrpSpPr/>
          <p:nvPr/>
        </p:nvGrpSpPr>
        <p:grpSpPr>
          <a:xfrm>
            <a:off x="10297619" y="1672327"/>
            <a:ext cx="1424248" cy="1289669"/>
            <a:chOff x="7723214" y="1254245"/>
            <a:chExt cx="1068186" cy="967252"/>
          </a:xfrm>
        </p:grpSpPr>
        <p:grpSp>
          <p:nvGrpSpPr>
            <p:cNvPr id="706" name="Google Shape;706;p33"/>
            <p:cNvGrpSpPr/>
            <p:nvPr/>
          </p:nvGrpSpPr>
          <p:grpSpPr>
            <a:xfrm>
              <a:off x="7883587" y="1867634"/>
              <a:ext cx="352280" cy="353863"/>
              <a:chOff x="1448125" y="1450525"/>
              <a:chExt cx="133500" cy="134100"/>
            </a:xfrm>
          </p:grpSpPr>
          <p:sp>
            <p:nvSpPr>
              <p:cNvPr id="707" name="Google Shape;707;p33"/>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33"/>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9" name="Google Shape;709;p33"/>
            <p:cNvGrpSpPr/>
            <p:nvPr/>
          </p:nvGrpSpPr>
          <p:grpSpPr>
            <a:xfrm>
              <a:off x="8239099" y="1536926"/>
              <a:ext cx="552301" cy="552301"/>
              <a:chOff x="1582850" y="1325200"/>
              <a:chExt cx="209300" cy="209300"/>
            </a:xfrm>
          </p:grpSpPr>
          <p:sp>
            <p:nvSpPr>
              <p:cNvPr id="710" name="Google Shape;710;p33"/>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33"/>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33"/>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33"/>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4" name="Google Shape;714;p33"/>
            <p:cNvGrpSpPr/>
            <p:nvPr/>
          </p:nvGrpSpPr>
          <p:grpSpPr>
            <a:xfrm>
              <a:off x="7723214" y="1254245"/>
              <a:ext cx="552301" cy="552301"/>
              <a:chOff x="1387350" y="1218075"/>
              <a:chExt cx="209300" cy="209300"/>
            </a:xfrm>
          </p:grpSpPr>
          <p:sp>
            <p:nvSpPr>
              <p:cNvPr id="715" name="Google Shape;715;p33"/>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33"/>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33"/>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33"/>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19" name="Google Shape;719;p33"/>
          <p:cNvSpPr txBox="1">
            <a:spLocks noGrp="1"/>
          </p:cNvSpPr>
          <p:nvPr>
            <p:ph type="title"/>
          </p:nvPr>
        </p:nvSpPr>
        <p:spPr>
          <a:xfrm>
            <a:off x="3399200" y="2962000"/>
            <a:ext cx="5393600" cy="10064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6267"/>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pt-BR"/>
              <a:t>Clique para editar o título Mestre</a:t>
            </a:r>
            <a:endParaRPr/>
          </a:p>
        </p:txBody>
      </p:sp>
      <p:sp>
        <p:nvSpPr>
          <p:cNvPr id="720" name="Google Shape;720;p33"/>
          <p:cNvSpPr txBox="1">
            <a:spLocks noGrp="1"/>
          </p:cNvSpPr>
          <p:nvPr>
            <p:ph type="subTitle" idx="1"/>
          </p:nvPr>
        </p:nvSpPr>
        <p:spPr>
          <a:xfrm>
            <a:off x="3399200" y="4306900"/>
            <a:ext cx="5393600" cy="934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pt-BR"/>
              <a:t>Clique para editar o estilo do subtítulo Mestre</a:t>
            </a:r>
            <a:endParaRPr/>
          </a:p>
        </p:txBody>
      </p:sp>
      <p:sp>
        <p:nvSpPr>
          <p:cNvPr id="721" name="Google Shape;721;p33"/>
          <p:cNvSpPr txBox="1">
            <a:spLocks noGrp="1"/>
          </p:cNvSpPr>
          <p:nvPr>
            <p:ph type="title" idx="2" hasCustomPrompt="1"/>
          </p:nvPr>
        </p:nvSpPr>
        <p:spPr>
          <a:xfrm>
            <a:off x="4863100" y="1617100"/>
            <a:ext cx="2568800" cy="1006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9600">
                <a:solidFill>
                  <a:schemeClr val="dk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424052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22"/>
        <p:cNvGrpSpPr/>
        <p:nvPr/>
      </p:nvGrpSpPr>
      <p:grpSpPr>
        <a:xfrm>
          <a:off x="0" y="0"/>
          <a:ext cx="0" cy="0"/>
          <a:chOff x="0" y="0"/>
          <a:chExt cx="0" cy="0"/>
        </a:xfrm>
      </p:grpSpPr>
      <p:grpSp>
        <p:nvGrpSpPr>
          <p:cNvPr id="723" name="Google Shape;723;p34"/>
          <p:cNvGrpSpPr/>
          <p:nvPr/>
        </p:nvGrpSpPr>
        <p:grpSpPr>
          <a:xfrm flipH="1">
            <a:off x="2013705" y="-1108420"/>
            <a:ext cx="11170635" cy="2152957"/>
            <a:chOff x="-566246" y="-831315"/>
            <a:chExt cx="8377976" cy="1614718"/>
          </a:xfrm>
        </p:grpSpPr>
        <p:sp>
          <p:nvSpPr>
            <p:cNvPr id="724" name="Google Shape;724;p3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3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3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3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3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3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3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3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3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3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3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3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3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3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3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3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3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3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3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3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3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3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3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3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3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3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3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3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3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3" name="Google Shape;753;p34"/>
          <p:cNvSpPr txBox="1">
            <a:spLocks noGrp="1"/>
          </p:cNvSpPr>
          <p:nvPr>
            <p:ph type="title"/>
          </p:nvPr>
        </p:nvSpPr>
        <p:spPr>
          <a:xfrm>
            <a:off x="960000" y="615833"/>
            <a:ext cx="10272000" cy="6512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pt-BR"/>
              <a:t>Clique para editar o título Mestre</a:t>
            </a:r>
            <a:endParaRPr/>
          </a:p>
        </p:txBody>
      </p:sp>
      <p:grpSp>
        <p:nvGrpSpPr>
          <p:cNvPr id="754" name="Google Shape;754;p34"/>
          <p:cNvGrpSpPr/>
          <p:nvPr/>
        </p:nvGrpSpPr>
        <p:grpSpPr>
          <a:xfrm rot="5400000" flipH="1">
            <a:off x="-151499" y="4280834"/>
            <a:ext cx="715233" cy="4633533"/>
            <a:chOff x="327125" y="2375600"/>
            <a:chExt cx="536425" cy="3475150"/>
          </a:xfrm>
        </p:grpSpPr>
        <p:sp>
          <p:nvSpPr>
            <p:cNvPr id="755" name="Google Shape;755;p3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3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3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3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3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3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3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3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3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3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3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3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3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4071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960000" y="615833"/>
            <a:ext cx="10272000" cy="6512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33" name="Google Shape;133;p25"/>
          <p:cNvSpPr txBox="1">
            <a:spLocks noGrp="1"/>
          </p:cNvSpPr>
          <p:nvPr>
            <p:ph type="body" idx="1"/>
          </p:nvPr>
        </p:nvSpPr>
        <p:spPr>
          <a:xfrm>
            <a:off x="960000" y="2156767"/>
            <a:ext cx="10272000" cy="3935200"/>
          </a:xfrm>
          <a:prstGeom prst="rect">
            <a:avLst/>
          </a:prstGeom>
          <a:noFill/>
          <a:ln>
            <a:noFill/>
          </a:ln>
        </p:spPr>
        <p:txBody>
          <a:bodyPr spcFirstLastPara="1" wrap="square" lIns="0" tIns="0" rIns="0" bIns="0" anchor="t" anchorCtr="0">
            <a:noAutofit/>
          </a:bodyPr>
          <a:lstStyle>
            <a:lvl1pPr marL="457200" lvl="0"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93443252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7934446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726">
          <p15:clr>
            <a:srgbClr val="EA4335"/>
          </p15:clr>
        </p15:guide>
        <p15:guide id="7" orient="horz" pos="181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887"/>
        <p:cNvGrpSpPr/>
        <p:nvPr/>
      </p:nvGrpSpPr>
      <p:grpSpPr>
        <a:xfrm>
          <a:off x="0" y="0"/>
          <a:ext cx="0" cy="0"/>
          <a:chOff x="0" y="0"/>
          <a:chExt cx="0" cy="0"/>
        </a:xfrm>
      </p:grpSpPr>
      <p:sp>
        <p:nvSpPr>
          <p:cNvPr id="888" name="Google Shape;888;p3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89" name="Google Shape;889;p3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93267990"/>
      </p:ext>
    </p:extLst>
  </p:cSld>
  <p:clrMap bg1="lt1" tx1="dk1" bg2="dk2" tx2="lt2" accent1="accent1" accent2="accent2" accent3="accent3" accent4="accent4" accent5="accent5" accent6="accent6" hlink="hlink" folHlink="folHlink"/>
  <p:sldLayoutIdLst>
    <p:sldLayoutId id="214748369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8A87E-14FF-0494-991E-D7205A5CE88A}"/>
              </a:ext>
            </a:extLst>
          </p:cNvPr>
          <p:cNvSpPr>
            <a:spLocks noGrp="1"/>
          </p:cNvSpPr>
          <p:nvPr>
            <p:ph type="ctrTitle"/>
          </p:nvPr>
        </p:nvSpPr>
        <p:spPr>
          <a:xfrm>
            <a:off x="1446433" y="2388870"/>
            <a:ext cx="9299200" cy="2457450"/>
          </a:xfrm>
        </p:spPr>
        <p:txBody>
          <a:bodyPr/>
          <a:lstStyle/>
          <a:p>
            <a:r>
              <a:rPr lang="pt-BR" dirty="0"/>
              <a:t>Trabalho de circuitos digitais</a:t>
            </a:r>
          </a:p>
        </p:txBody>
      </p:sp>
      <p:sp>
        <p:nvSpPr>
          <p:cNvPr id="3" name="Subtítulo 2">
            <a:extLst>
              <a:ext uri="{FF2B5EF4-FFF2-40B4-BE49-F238E27FC236}">
                <a16:creationId xmlns:a16="http://schemas.microsoft.com/office/drawing/2014/main" id="{8B36E34A-E1F7-372D-3781-41040C655EFA}"/>
              </a:ext>
            </a:extLst>
          </p:cNvPr>
          <p:cNvSpPr>
            <a:spLocks noGrp="1"/>
          </p:cNvSpPr>
          <p:nvPr>
            <p:ph type="subTitle" idx="1"/>
          </p:nvPr>
        </p:nvSpPr>
        <p:spPr>
          <a:xfrm>
            <a:off x="1017270" y="4765399"/>
            <a:ext cx="11174730" cy="685600"/>
          </a:xfrm>
        </p:spPr>
        <p:txBody>
          <a:bodyPr/>
          <a:lstStyle/>
          <a:p>
            <a:r>
              <a:rPr lang="pt-BR" dirty="0"/>
              <a:t>Equipe: Erick de Brito, Cicero Igor, João Marcelo</a:t>
            </a:r>
          </a:p>
        </p:txBody>
      </p:sp>
    </p:spTree>
    <p:extLst>
      <p:ext uri="{BB962C8B-B14F-4D97-AF65-F5344CB8AC3E}">
        <p14:creationId xmlns:p14="http://schemas.microsoft.com/office/powerpoint/2010/main" val="1371757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7C07C-4B73-6B2D-97B7-3B16A18C733A}"/>
              </a:ext>
            </a:extLst>
          </p:cNvPr>
          <p:cNvSpPr>
            <a:spLocks noGrp="1"/>
          </p:cNvSpPr>
          <p:nvPr>
            <p:ph type="title"/>
          </p:nvPr>
        </p:nvSpPr>
        <p:spPr>
          <a:xfrm>
            <a:off x="960000" y="750278"/>
            <a:ext cx="4679600" cy="766172"/>
          </a:xfrm>
        </p:spPr>
        <p:txBody>
          <a:bodyPr/>
          <a:lstStyle/>
          <a:p>
            <a:r>
              <a:rPr lang="pt-BR" dirty="0"/>
              <a:t>              Parte II</a:t>
            </a:r>
          </a:p>
        </p:txBody>
      </p:sp>
      <p:sp>
        <p:nvSpPr>
          <p:cNvPr id="3" name="Subtítulo 2">
            <a:extLst>
              <a:ext uri="{FF2B5EF4-FFF2-40B4-BE49-F238E27FC236}">
                <a16:creationId xmlns:a16="http://schemas.microsoft.com/office/drawing/2014/main" id="{3520ED60-7667-220E-F9EC-1DD910F0B31B}"/>
              </a:ext>
            </a:extLst>
          </p:cNvPr>
          <p:cNvSpPr>
            <a:spLocks noGrp="1"/>
          </p:cNvSpPr>
          <p:nvPr>
            <p:ph type="subTitle" idx="1"/>
          </p:nvPr>
        </p:nvSpPr>
        <p:spPr>
          <a:xfrm>
            <a:off x="960000" y="1516450"/>
            <a:ext cx="4679600" cy="3825101"/>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Light"/>
              </a:rPr>
              <a:t>Usaremos as </a:t>
            </a:r>
            <a:r>
              <a:rPr lang="pt-BR" sz="1600" dirty="0" err="1">
                <a:latin typeface="Roboto" panose="02000000000000000000" pitchFamily="2" charset="0"/>
                <a:ea typeface="Roboto" panose="02000000000000000000" pitchFamily="2" charset="0"/>
                <a:cs typeface="Calibri Light"/>
              </a:rPr>
              <a:t>nomeclaturas</a:t>
            </a:r>
            <a:r>
              <a:rPr lang="pt-BR" sz="1600" dirty="0">
                <a:latin typeface="Roboto" panose="02000000000000000000" pitchFamily="2" charset="0"/>
                <a:ea typeface="Roboto" panose="02000000000000000000" pitchFamily="2" charset="0"/>
                <a:cs typeface="Calibri Light"/>
              </a:rPr>
              <a:t> dos displays  desta forma: vertical/horizontal-esquerda/direita/nenhum-inferior/superior/central.</a:t>
            </a:r>
          </a:p>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Light"/>
              </a:rPr>
              <a:t>Podemos perceber, que já que não há um padrão, as 5 entradas devem se organizar de uma forma que consigam representar as configurações de cada display, mas como observamos que todos se apresentam de forma diferente, teremos de fazer um circuito para cada um dos 7 displays.</a:t>
            </a:r>
          </a:p>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Light"/>
              </a:rPr>
              <a:t>Relembrando o que foi explicado em sala, para isso devemos usar "a soma dos produtos" para descobrir as expressões que transformam as entradas nos padrões de cada display. Mas como isso funciona exatamente?</a:t>
            </a:r>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AC8EB131-2347-7040-F99D-83B8FB1406F7}"/>
              </a:ext>
            </a:extLst>
          </p:cNvPr>
          <p:cNvPicPr>
            <a:picLocks noChangeAspect="1"/>
          </p:cNvPicPr>
          <p:nvPr/>
        </p:nvPicPr>
        <p:blipFill>
          <a:blip r:embed="rId2"/>
          <a:stretch>
            <a:fillRect/>
          </a:stretch>
        </p:blipFill>
        <p:spPr>
          <a:xfrm>
            <a:off x="6095999" y="1133364"/>
            <a:ext cx="1969477" cy="1668451"/>
          </a:xfrm>
          <a:prstGeom prst="rect">
            <a:avLst/>
          </a:prstGeom>
        </p:spPr>
      </p:pic>
      <p:pic>
        <p:nvPicPr>
          <p:cNvPr id="7" name="Imagem 6">
            <a:extLst>
              <a:ext uri="{FF2B5EF4-FFF2-40B4-BE49-F238E27FC236}">
                <a16:creationId xmlns:a16="http://schemas.microsoft.com/office/drawing/2014/main" id="{1EBE1AB5-A03D-2F07-986E-87C2684B3CCD}"/>
              </a:ext>
            </a:extLst>
          </p:cNvPr>
          <p:cNvPicPr>
            <a:picLocks noChangeAspect="1"/>
          </p:cNvPicPr>
          <p:nvPr/>
        </p:nvPicPr>
        <p:blipFill>
          <a:blip r:embed="rId3"/>
          <a:stretch>
            <a:fillRect/>
          </a:stretch>
        </p:blipFill>
        <p:spPr>
          <a:xfrm>
            <a:off x="6095999" y="3212037"/>
            <a:ext cx="5052647" cy="1981372"/>
          </a:xfrm>
          <a:prstGeom prst="rect">
            <a:avLst/>
          </a:prstGeom>
        </p:spPr>
      </p:pic>
      <p:sp>
        <p:nvSpPr>
          <p:cNvPr id="8" name="CaixaDeTexto 7">
            <a:extLst>
              <a:ext uri="{FF2B5EF4-FFF2-40B4-BE49-F238E27FC236}">
                <a16:creationId xmlns:a16="http://schemas.microsoft.com/office/drawing/2014/main" id="{80E0C3B3-24EF-F660-F0A7-8E319382B4A9}"/>
              </a:ext>
            </a:extLst>
          </p:cNvPr>
          <p:cNvSpPr txBox="1"/>
          <p:nvPr/>
        </p:nvSpPr>
        <p:spPr>
          <a:xfrm>
            <a:off x="6095999" y="5427785"/>
            <a:ext cx="5474678" cy="954107"/>
          </a:xfrm>
          <a:prstGeom prst="rect">
            <a:avLst/>
          </a:prstGeom>
          <a:noFill/>
        </p:spPr>
        <p:txBody>
          <a:bodyPr wrap="square" rtlCol="0">
            <a:spAutoFit/>
          </a:bodyPr>
          <a:lstStyle/>
          <a:p>
            <a:r>
              <a:rPr lang="pt-BR" sz="1400" dirty="0">
                <a:solidFill>
                  <a:schemeClr val="tx1"/>
                </a:solidFill>
              </a:rPr>
              <a:t>http://theteacher.info/index.php/fundamentals-of-cs/2-logical-operations/topics/2642-deriving-boolean-expressions-from-truth-tables</a:t>
            </a:r>
          </a:p>
          <a:p>
            <a:endParaRPr lang="pt-BR" dirty="0"/>
          </a:p>
        </p:txBody>
      </p:sp>
    </p:spTree>
    <p:extLst>
      <p:ext uri="{BB962C8B-B14F-4D97-AF65-F5344CB8AC3E}">
        <p14:creationId xmlns:p14="http://schemas.microsoft.com/office/powerpoint/2010/main" val="343236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C5A29F-3A76-2805-9F76-D9A783B04F79}"/>
              </a:ext>
            </a:extLst>
          </p:cNvPr>
          <p:cNvSpPr>
            <a:spLocks noGrp="1"/>
          </p:cNvSpPr>
          <p:nvPr>
            <p:ph type="title"/>
          </p:nvPr>
        </p:nvSpPr>
        <p:spPr>
          <a:xfrm>
            <a:off x="960000" y="820615"/>
            <a:ext cx="4679600" cy="695834"/>
          </a:xfrm>
        </p:spPr>
        <p:txBody>
          <a:bodyPr/>
          <a:lstStyle/>
          <a:p>
            <a:r>
              <a:rPr lang="pt-BR" dirty="0"/>
              <a:t>             Parte II</a:t>
            </a:r>
          </a:p>
        </p:txBody>
      </p:sp>
      <p:sp>
        <p:nvSpPr>
          <p:cNvPr id="3" name="Subtítulo 2">
            <a:extLst>
              <a:ext uri="{FF2B5EF4-FFF2-40B4-BE49-F238E27FC236}">
                <a16:creationId xmlns:a16="http://schemas.microsoft.com/office/drawing/2014/main" id="{FA44B6F6-2B10-7846-AF80-C5933D734688}"/>
              </a:ext>
            </a:extLst>
          </p:cNvPr>
          <p:cNvSpPr>
            <a:spLocks noGrp="1"/>
          </p:cNvSpPr>
          <p:nvPr>
            <p:ph type="subTitle" idx="1"/>
          </p:nvPr>
        </p:nvSpPr>
        <p:spPr>
          <a:xfrm>
            <a:off x="960000" y="1516449"/>
            <a:ext cx="4679600" cy="3825102"/>
          </a:xfrm>
        </p:spPr>
        <p:txBody>
          <a:bodyPr/>
          <a:lstStyle/>
          <a:p>
            <a:pPr>
              <a:buFont typeface="Arial" panose="020B0604020202020204" pitchFamily="34" charset="0"/>
              <a:buChar char="•"/>
            </a:pPr>
            <a:r>
              <a:rPr lang="pt-BR" dirty="0">
                <a:cs typeface="Calibri"/>
              </a:rPr>
              <a:t>Se Q é falso ignoramos, mas quando Q é verdadeiro, devemos guardar de lado A.B.C, sendo que os que forem 0 são barrados. No final, somar todos juntos. </a:t>
            </a:r>
            <a:endParaRPr lang="pt-BR" dirty="0"/>
          </a:p>
          <a:p>
            <a:pPr>
              <a:buFont typeface="Arial" panose="020B0604020202020204" pitchFamily="34" charset="0"/>
              <a:buChar char="•"/>
            </a:pPr>
            <a:r>
              <a:rPr lang="pt-BR" dirty="0">
                <a:cs typeface="Calibri"/>
              </a:rPr>
              <a:t>Exemplo, do lado: na primeira linha, '?' é verdade, P e Q são verdade, então temos P.Q, pulamos a 2º, na terceira teremos !P.Q e por ai vai. No final então, somamos tudo, obtendo PQ+!PQ+!P!Q agora vamos simplificar para reconhecer essa tabela verdade:</a:t>
            </a:r>
            <a:endParaRPr lang="pt-BR" dirty="0"/>
          </a:p>
          <a:p>
            <a:pPr>
              <a:buFont typeface="Arial" panose="020B0604020202020204" pitchFamily="34" charset="0"/>
              <a:buChar char="•"/>
            </a:pPr>
            <a:r>
              <a:rPr lang="pt-BR" dirty="0">
                <a:cs typeface="Calibri"/>
              </a:rPr>
              <a:t>Deu certo! Realmente era a condicional, Pois Vera Fischer é Falsa.</a:t>
            </a:r>
            <a:endParaRPr lang="pt-BR" dirty="0"/>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D33F11D5-E754-1BEE-5011-EA5B5EB70378}"/>
              </a:ext>
            </a:extLst>
          </p:cNvPr>
          <p:cNvPicPr>
            <a:picLocks noChangeAspect="1"/>
          </p:cNvPicPr>
          <p:nvPr/>
        </p:nvPicPr>
        <p:blipFill>
          <a:blip r:embed="rId2"/>
          <a:stretch>
            <a:fillRect/>
          </a:stretch>
        </p:blipFill>
        <p:spPr>
          <a:xfrm>
            <a:off x="6119446" y="1063024"/>
            <a:ext cx="1518036" cy="1530229"/>
          </a:xfrm>
          <a:prstGeom prst="rect">
            <a:avLst/>
          </a:prstGeom>
        </p:spPr>
      </p:pic>
      <p:pic>
        <p:nvPicPr>
          <p:cNvPr id="7" name="Imagem 6">
            <a:extLst>
              <a:ext uri="{FF2B5EF4-FFF2-40B4-BE49-F238E27FC236}">
                <a16:creationId xmlns:a16="http://schemas.microsoft.com/office/drawing/2014/main" id="{B481EBAE-4C63-A1E1-3B6D-A07FF57A3F41}"/>
              </a:ext>
            </a:extLst>
          </p:cNvPr>
          <p:cNvPicPr>
            <a:picLocks noChangeAspect="1"/>
          </p:cNvPicPr>
          <p:nvPr/>
        </p:nvPicPr>
        <p:blipFill>
          <a:blip r:embed="rId3"/>
          <a:stretch>
            <a:fillRect/>
          </a:stretch>
        </p:blipFill>
        <p:spPr>
          <a:xfrm>
            <a:off x="6119446" y="3119782"/>
            <a:ext cx="4816257" cy="2078916"/>
          </a:xfrm>
          <a:prstGeom prst="rect">
            <a:avLst/>
          </a:prstGeom>
        </p:spPr>
      </p:pic>
    </p:spTree>
    <p:extLst>
      <p:ext uri="{BB962C8B-B14F-4D97-AF65-F5344CB8AC3E}">
        <p14:creationId xmlns:p14="http://schemas.microsoft.com/office/powerpoint/2010/main" val="14378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988FE-6E4C-0A08-604E-F3F66B42111E}"/>
              </a:ext>
            </a:extLst>
          </p:cNvPr>
          <p:cNvSpPr>
            <a:spLocks noGrp="1"/>
          </p:cNvSpPr>
          <p:nvPr>
            <p:ph type="title"/>
          </p:nvPr>
        </p:nvSpPr>
        <p:spPr>
          <a:xfrm>
            <a:off x="960000" y="515816"/>
            <a:ext cx="4679600" cy="679938"/>
          </a:xfrm>
        </p:spPr>
        <p:txBody>
          <a:bodyPr/>
          <a:lstStyle/>
          <a:p>
            <a:r>
              <a:rPr lang="pt-BR" dirty="0"/>
              <a:t>              Parte </a:t>
            </a:r>
            <a:r>
              <a:rPr lang="pt-BR" dirty="0" err="1"/>
              <a:t>ii</a:t>
            </a:r>
            <a:endParaRPr lang="pt-BR" dirty="0"/>
          </a:p>
        </p:txBody>
      </p:sp>
      <p:sp>
        <p:nvSpPr>
          <p:cNvPr id="3" name="Subtítulo 2">
            <a:extLst>
              <a:ext uri="{FF2B5EF4-FFF2-40B4-BE49-F238E27FC236}">
                <a16:creationId xmlns:a16="http://schemas.microsoft.com/office/drawing/2014/main" id="{D0575A35-D562-63F8-F9EF-B038F9BB68CA}"/>
              </a:ext>
            </a:extLst>
          </p:cNvPr>
          <p:cNvSpPr>
            <a:spLocks noGrp="1"/>
          </p:cNvSpPr>
          <p:nvPr>
            <p:ph type="subTitle" idx="1"/>
          </p:nvPr>
        </p:nvSpPr>
        <p:spPr>
          <a:xfrm>
            <a:off x="960000" y="1516449"/>
            <a:ext cx="4679600" cy="4286474"/>
          </a:xfrm>
        </p:spPr>
        <p:txBody>
          <a:bodyPr/>
          <a:lstStyle/>
          <a:p>
            <a:pPr>
              <a:buFont typeface="Arial" panose="020B0604020202020204" pitchFamily="34" charset="0"/>
              <a:buChar char="•"/>
            </a:pPr>
            <a:r>
              <a:rPr lang="pt-BR" sz="1600" dirty="0">
                <a:latin typeface="Calibri"/>
                <a:cs typeface="Calibri Light"/>
              </a:rPr>
              <a:t>Então esse é o método que usaremos para montar as expressões, a partir das tabelas verdade. Outra coisa que estamos adotando: como as entradas do usuário vão de 0 até 9, a maior soma possível é 18, então trabalharemos apenas com a casa das unidades, mas de 00 até 18, ou seja, os números de 00000 até 10010 serão representados por 0123456789012345678. É muito importante ter isso definido, pois a tabela verdade precisa estar completa para o método funcionar, por exemplo, mesmo que 11011 seja maior que 10010, ele obviamente não vai nunca ser um resultado mostrado pelo projeto (pois o máximo é 9+9, não há como obter o 27) mas mesmo assim precisa estar definido nos circuitos. Como são 5 bits, a tabela verdade terá 32 linhas, que serão: 01234567890123456789012345678901, de 00 até 31, mas sempre estaremos representando apenas as unidades.</a:t>
            </a:r>
            <a:endParaRPr lang="pt-BR" dirty="0"/>
          </a:p>
        </p:txBody>
      </p:sp>
      <p:pic>
        <p:nvPicPr>
          <p:cNvPr id="5" name="Imagem 4">
            <a:extLst>
              <a:ext uri="{FF2B5EF4-FFF2-40B4-BE49-F238E27FC236}">
                <a16:creationId xmlns:a16="http://schemas.microsoft.com/office/drawing/2014/main" id="{97D676FC-BE66-DE78-BE32-9736D7177EEC}"/>
              </a:ext>
            </a:extLst>
          </p:cNvPr>
          <p:cNvPicPr>
            <a:picLocks noChangeAspect="1"/>
          </p:cNvPicPr>
          <p:nvPr/>
        </p:nvPicPr>
        <p:blipFill>
          <a:blip r:embed="rId2"/>
          <a:stretch>
            <a:fillRect/>
          </a:stretch>
        </p:blipFill>
        <p:spPr>
          <a:xfrm>
            <a:off x="6096000" y="963934"/>
            <a:ext cx="3235569" cy="2928128"/>
          </a:xfrm>
          <a:prstGeom prst="rect">
            <a:avLst/>
          </a:prstGeom>
        </p:spPr>
      </p:pic>
      <p:pic>
        <p:nvPicPr>
          <p:cNvPr id="7" name="Imagem 6">
            <a:extLst>
              <a:ext uri="{FF2B5EF4-FFF2-40B4-BE49-F238E27FC236}">
                <a16:creationId xmlns:a16="http://schemas.microsoft.com/office/drawing/2014/main" id="{7087662B-7873-25DD-E5E1-42F0440C8332}"/>
              </a:ext>
            </a:extLst>
          </p:cNvPr>
          <p:cNvPicPr>
            <a:picLocks noChangeAspect="1"/>
          </p:cNvPicPr>
          <p:nvPr/>
        </p:nvPicPr>
        <p:blipFill>
          <a:blip r:embed="rId3"/>
          <a:stretch>
            <a:fillRect/>
          </a:stretch>
        </p:blipFill>
        <p:spPr>
          <a:xfrm>
            <a:off x="6096000" y="4560277"/>
            <a:ext cx="5620999" cy="1333790"/>
          </a:xfrm>
          <a:prstGeom prst="rect">
            <a:avLst/>
          </a:prstGeom>
        </p:spPr>
      </p:pic>
      <p:pic>
        <p:nvPicPr>
          <p:cNvPr id="9" name="Imagem 8">
            <a:extLst>
              <a:ext uri="{FF2B5EF4-FFF2-40B4-BE49-F238E27FC236}">
                <a16:creationId xmlns:a16="http://schemas.microsoft.com/office/drawing/2014/main" id="{625EA996-C272-BB33-4A27-21B5112536CE}"/>
              </a:ext>
            </a:extLst>
          </p:cNvPr>
          <p:cNvPicPr>
            <a:picLocks noChangeAspect="1"/>
          </p:cNvPicPr>
          <p:nvPr/>
        </p:nvPicPr>
        <p:blipFill>
          <a:blip r:embed="rId4"/>
          <a:stretch>
            <a:fillRect/>
          </a:stretch>
        </p:blipFill>
        <p:spPr>
          <a:xfrm>
            <a:off x="9530861" y="963933"/>
            <a:ext cx="2403231" cy="2928128"/>
          </a:xfrm>
          <a:prstGeom prst="rect">
            <a:avLst/>
          </a:prstGeom>
        </p:spPr>
      </p:pic>
    </p:spTree>
    <p:extLst>
      <p:ext uri="{BB962C8B-B14F-4D97-AF65-F5344CB8AC3E}">
        <p14:creationId xmlns:p14="http://schemas.microsoft.com/office/powerpoint/2010/main" val="79126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83AB9-02E4-7053-B94F-9785960D0F73}"/>
              </a:ext>
            </a:extLst>
          </p:cNvPr>
          <p:cNvSpPr>
            <a:spLocks noGrp="1"/>
          </p:cNvSpPr>
          <p:nvPr>
            <p:ph type="title"/>
          </p:nvPr>
        </p:nvSpPr>
        <p:spPr>
          <a:xfrm>
            <a:off x="960000" y="492370"/>
            <a:ext cx="4679600" cy="750276"/>
          </a:xfrm>
        </p:spPr>
        <p:txBody>
          <a:bodyPr/>
          <a:lstStyle/>
          <a:p>
            <a:r>
              <a:rPr lang="pt-BR" dirty="0"/>
              <a:t>             Parte </a:t>
            </a:r>
            <a:r>
              <a:rPr lang="pt-BR" dirty="0" err="1"/>
              <a:t>ii</a:t>
            </a:r>
            <a:endParaRPr lang="pt-BR" dirty="0"/>
          </a:p>
        </p:txBody>
      </p:sp>
      <p:sp>
        <p:nvSpPr>
          <p:cNvPr id="3" name="Subtítulo 2">
            <a:extLst>
              <a:ext uri="{FF2B5EF4-FFF2-40B4-BE49-F238E27FC236}">
                <a16:creationId xmlns:a16="http://schemas.microsoft.com/office/drawing/2014/main" id="{95B2D9A5-5F41-2835-1E6D-2DA62D4C1351}"/>
              </a:ext>
            </a:extLst>
          </p:cNvPr>
          <p:cNvSpPr>
            <a:spLocks noGrp="1"/>
          </p:cNvSpPr>
          <p:nvPr>
            <p:ph type="subTitle" idx="1"/>
          </p:nvPr>
        </p:nvSpPr>
        <p:spPr>
          <a:xfrm>
            <a:off x="515815" y="1242646"/>
            <a:ext cx="5123785" cy="4794739"/>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Light"/>
              </a:rPr>
              <a:t>Bom, agora vamos montar uma tabela mais bonita. Perceba que não é necessário seguir preenchendo após o 9, pois os números de 10 a 19 e de 20 a 29 tem sempre as mesmas unidades que os de 0 a 9. Então a sequência repete 3 vezes e falta apenas 30 e 31 no final. Agora nós pegamos os valores das linhas de cada coluna. Por exemplo, para o 'A', que representa a vertical esquerda superior (VES), nós pegamos esse valor 1000111011 e repetimos 3 vezes e adicionamos os 2 primeiros.</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Faremos isso novamente todas as vezes para cada uma das colunas, que representam os displays da saída. Então não precisaremos repetir esse passo para 'B', ou 'C' e por aí vai. Mostraremos apenas o resultado final, que é a única coisa que difere.</a:t>
            </a:r>
            <a:endParaRPr lang="pt-BR" sz="1400" dirty="0">
              <a:latin typeface="Roboto" panose="02000000000000000000" pitchFamily="2" charset="0"/>
              <a:ea typeface="Roboto" panose="02000000000000000000" pitchFamily="2" charset="0"/>
            </a:endParaRP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Devemos também pensar num método para representar as dezenas, que apenas alternam entre 0 e 1 (00 a 18)</a:t>
            </a:r>
            <a:endParaRPr lang="pt-BR" sz="1400" dirty="0">
              <a:latin typeface="Roboto" panose="02000000000000000000" pitchFamily="2" charset="0"/>
              <a:ea typeface="Roboto" panose="02000000000000000000" pitchFamily="2" charset="0"/>
            </a:endParaRPr>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A3752EA2-8986-BDD6-453F-EBEBD5E3A7B4}"/>
              </a:ext>
            </a:extLst>
          </p:cNvPr>
          <p:cNvPicPr>
            <a:picLocks noChangeAspect="1"/>
          </p:cNvPicPr>
          <p:nvPr/>
        </p:nvPicPr>
        <p:blipFill>
          <a:blip r:embed="rId2"/>
          <a:stretch>
            <a:fillRect/>
          </a:stretch>
        </p:blipFill>
        <p:spPr>
          <a:xfrm>
            <a:off x="6083785" y="989945"/>
            <a:ext cx="5862030" cy="4794738"/>
          </a:xfrm>
          <a:prstGeom prst="rect">
            <a:avLst/>
          </a:prstGeom>
        </p:spPr>
      </p:pic>
    </p:spTree>
    <p:extLst>
      <p:ext uri="{BB962C8B-B14F-4D97-AF65-F5344CB8AC3E}">
        <p14:creationId xmlns:p14="http://schemas.microsoft.com/office/powerpoint/2010/main" val="176581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013D3-1A78-2A7C-4219-BB5514B9EED4}"/>
              </a:ext>
            </a:extLst>
          </p:cNvPr>
          <p:cNvSpPr>
            <a:spLocks noGrp="1"/>
          </p:cNvSpPr>
          <p:nvPr>
            <p:ph type="title"/>
          </p:nvPr>
        </p:nvSpPr>
        <p:spPr>
          <a:xfrm>
            <a:off x="960000" y="550985"/>
            <a:ext cx="4679600" cy="801341"/>
          </a:xfrm>
        </p:spPr>
        <p:txBody>
          <a:bodyPr/>
          <a:lstStyle/>
          <a:p>
            <a:r>
              <a:rPr lang="pt-BR" dirty="0"/>
              <a:t>              Parte II</a:t>
            </a:r>
          </a:p>
        </p:txBody>
      </p:sp>
      <p:sp>
        <p:nvSpPr>
          <p:cNvPr id="3" name="Subtítulo 2">
            <a:extLst>
              <a:ext uri="{FF2B5EF4-FFF2-40B4-BE49-F238E27FC236}">
                <a16:creationId xmlns:a16="http://schemas.microsoft.com/office/drawing/2014/main" id="{0B31FBD5-0751-B114-066A-1E98E9932B87}"/>
              </a:ext>
            </a:extLst>
          </p:cNvPr>
          <p:cNvSpPr>
            <a:spLocks noGrp="1"/>
          </p:cNvSpPr>
          <p:nvPr>
            <p:ph type="subTitle" idx="1"/>
          </p:nvPr>
        </p:nvSpPr>
        <p:spPr>
          <a:xfrm>
            <a:off x="410308" y="1352326"/>
            <a:ext cx="5229292" cy="4954689"/>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Lembra do método que descobrimos para derivar uma tabela verdade de volta a expressão booleana? Bom, agora nós temos o resultado das tabelas verdade de cada display. Já que o professor liberou em sala, não precisaremos quebrar cabeça fazendo a álgebra e as simplificações, pegamos o valor de 0 a 9 do VES, que é 1000111011, repetimos 3 vezes e adicionamos ao final os 2 primeiros: 1000111011 1000111011 1000111011 10</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Agora apenas colamos isso em um site que simplifique por nós. Os resultados do cálculo do site, ali em marca-texto amarelo, representam a expressão proposicional, onde 'A' é o algarismo das dezenas de milhares, e o 'E' as unidades (em binário). Onde quer que vamos aplicar nosso circuito, precisamos completamente delas, que ao total serão 12.</a:t>
            </a:r>
          </a:p>
          <a:p>
            <a:pPr>
              <a:buFont typeface="Arial" panose="020B0604020202020204" pitchFamily="34" charset="0"/>
              <a:buChar char="•"/>
            </a:pPr>
            <a:r>
              <a:rPr lang="pt-BR" sz="1400" dirty="0">
                <a:ea typeface="+mn-lt"/>
                <a:cs typeface="+mn-lt"/>
              </a:rPr>
              <a:t>Fonte: https://www.dcode.fr/boolean-truth-table</a:t>
            </a:r>
            <a:endParaRPr lang="pt-BR" sz="1400" dirty="0"/>
          </a:p>
          <a:p>
            <a:pPr>
              <a:buFont typeface="Arial" panose="020B0604020202020204" pitchFamily="34" charset="0"/>
              <a:buChar char="•"/>
            </a:pPr>
            <a:endParaRPr lang="pt-BR" sz="1400" dirty="0">
              <a:latin typeface="Roboto" panose="02000000000000000000" pitchFamily="2" charset="0"/>
              <a:ea typeface="Roboto" panose="02000000000000000000" pitchFamily="2" charset="0"/>
              <a:cs typeface="+mn-lt"/>
            </a:endParaRPr>
          </a:p>
          <a:p>
            <a:pPr algn="l"/>
            <a:endParaRPr lang="pt-BR" dirty="0">
              <a:cs typeface="Calibri"/>
            </a:endParaRPr>
          </a:p>
          <a:p>
            <a:pPr marL="127000" indent="0"/>
            <a:endParaRPr lang="pt-BR" dirty="0"/>
          </a:p>
        </p:txBody>
      </p:sp>
      <p:pic>
        <p:nvPicPr>
          <p:cNvPr id="5" name="Imagem 4">
            <a:extLst>
              <a:ext uri="{FF2B5EF4-FFF2-40B4-BE49-F238E27FC236}">
                <a16:creationId xmlns:a16="http://schemas.microsoft.com/office/drawing/2014/main" id="{357A1283-A1D2-2E7A-4105-4DA87BB67204}"/>
              </a:ext>
            </a:extLst>
          </p:cNvPr>
          <p:cNvPicPr>
            <a:picLocks noChangeAspect="1"/>
          </p:cNvPicPr>
          <p:nvPr/>
        </p:nvPicPr>
        <p:blipFill>
          <a:blip r:embed="rId2"/>
          <a:stretch>
            <a:fillRect/>
          </a:stretch>
        </p:blipFill>
        <p:spPr>
          <a:xfrm>
            <a:off x="6095999" y="849242"/>
            <a:ext cx="5884986" cy="4367528"/>
          </a:xfrm>
          <a:prstGeom prst="rect">
            <a:avLst/>
          </a:prstGeom>
        </p:spPr>
      </p:pic>
    </p:spTree>
    <p:extLst>
      <p:ext uri="{BB962C8B-B14F-4D97-AF65-F5344CB8AC3E}">
        <p14:creationId xmlns:p14="http://schemas.microsoft.com/office/powerpoint/2010/main" val="412285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2C7D2-0B6A-DD83-2DA3-E42657DE1180}"/>
              </a:ext>
            </a:extLst>
          </p:cNvPr>
          <p:cNvSpPr>
            <a:spLocks noGrp="1"/>
          </p:cNvSpPr>
          <p:nvPr>
            <p:ph type="title"/>
          </p:nvPr>
        </p:nvSpPr>
        <p:spPr>
          <a:xfrm>
            <a:off x="960000" y="750277"/>
            <a:ext cx="4679600" cy="766172"/>
          </a:xfrm>
        </p:spPr>
        <p:txBody>
          <a:bodyPr/>
          <a:lstStyle/>
          <a:p>
            <a:r>
              <a:rPr lang="pt-BR" dirty="0"/>
              <a:t>   Finalizando parte II  </a:t>
            </a:r>
          </a:p>
        </p:txBody>
      </p:sp>
      <p:sp>
        <p:nvSpPr>
          <p:cNvPr id="3" name="Subtítulo 2">
            <a:extLst>
              <a:ext uri="{FF2B5EF4-FFF2-40B4-BE49-F238E27FC236}">
                <a16:creationId xmlns:a16="http://schemas.microsoft.com/office/drawing/2014/main" id="{4CD4E5EE-C275-F731-5310-634D55D72EC1}"/>
              </a:ext>
            </a:extLst>
          </p:cNvPr>
          <p:cNvSpPr>
            <a:spLocks noGrp="1"/>
          </p:cNvSpPr>
          <p:nvPr>
            <p:ph type="subTitle" idx="1"/>
          </p:nvPr>
        </p:nvSpPr>
        <p:spPr>
          <a:xfrm>
            <a:off x="960000" y="1516450"/>
            <a:ext cx="4679600" cy="3825102"/>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Light"/>
              </a:rPr>
              <a:t>Essa é a expressão do circuito que transforma os 5 bits do resultado da soma no display VES.  Observamos que são 8 parênteses entre </a:t>
            </a:r>
            <a:r>
              <a:rPr lang="pt-BR" sz="1400" dirty="0" err="1">
                <a:latin typeface="Roboto" panose="02000000000000000000" pitchFamily="2" charset="0"/>
                <a:ea typeface="Roboto" panose="02000000000000000000" pitchFamily="2" charset="0"/>
                <a:cs typeface="Calibri Light"/>
              </a:rPr>
              <a:t>OU's</a:t>
            </a:r>
            <a:r>
              <a:rPr lang="pt-BR" sz="1400" dirty="0">
                <a:latin typeface="Roboto" panose="02000000000000000000" pitchFamily="2" charset="0"/>
                <a:ea typeface="Roboto" panose="02000000000000000000" pitchFamily="2" charset="0"/>
                <a:cs typeface="Calibri Light"/>
              </a:rPr>
              <a:t>, e dentro dos </a:t>
            </a:r>
            <a:r>
              <a:rPr lang="pt-BR" sz="1400" dirty="0" err="1">
                <a:latin typeface="Roboto" panose="02000000000000000000" pitchFamily="2" charset="0"/>
                <a:ea typeface="Roboto" panose="02000000000000000000" pitchFamily="2" charset="0"/>
                <a:cs typeface="Calibri Light"/>
              </a:rPr>
              <a:t>parenteses</a:t>
            </a:r>
            <a:r>
              <a:rPr lang="pt-BR" sz="1400" dirty="0">
                <a:latin typeface="Roboto" panose="02000000000000000000" pitchFamily="2" charset="0"/>
                <a:ea typeface="Roboto" panose="02000000000000000000" pitchFamily="2" charset="0"/>
                <a:cs typeface="Calibri Light"/>
              </a:rPr>
              <a:t> existem apenas </a:t>
            </a:r>
            <a:r>
              <a:rPr lang="pt-BR" sz="1400" dirty="0" err="1">
                <a:latin typeface="Roboto" panose="02000000000000000000" pitchFamily="2" charset="0"/>
                <a:ea typeface="Roboto" panose="02000000000000000000" pitchFamily="2" charset="0"/>
                <a:cs typeface="Calibri Light"/>
              </a:rPr>
              <a:t>E's</a:t>
            </a:r>
            <a:r>
              <a:rPr lang="pt-BR" sz="1400" dirty="0">
                <a:latin typeface="Roboto" panose="02000000000000000000" pitchFamily="2" charset="0"/>
                <a:ea typeface="Roboto" panose="02000000000000000000" pitchFamily="2" charset="0"/>
                <a:cs typeface="Calibri Light"/>
              </a:rPr>
              <a:t>. Sabendo que A, B, C, D e </a:t>
            </a:r>
            <a:r>
              <a:rPr lang="pt-BR" sz="1400" dirty="0" err="1">
                <a:latin typeface="Roboto" panose="02000000000000000000" pitchFamily="2" charset="0"/>
                <a:ea typeface="Roboto" panose="02000000000000000000" pitchFamily="2" charset="0"/>
                <a:cs typeface="Calibri Light"/>
              </a:rPr>
              <a:t>E</a:t>
            </a:r>
            <a:r>
              <a:rPr lang="pt-BR" sz="1400" dirty="0">
                <a:latin typeface="Roboto" panose="02000000000000000000" pitchFamily="2" charset="0"/>
                <a:ea typeface="Roboto" panose="02000000000000000000" pitchFamily="2" charset="0"/>
                <a:cs typeface="Calibri Light"/>
              </a:rPr>
              <a:t> estão em ordem, podemos também ir organizando os barrados, exemplo, são 8 </a:t>
            </a:r>
            <a:r>
              <a:rPr lang="pt-BR" sz="1400" dirty="0" err="1">
                <a:latin typeface="Roboto" panose="02000000000000000000" pitchFamily="2" charset="0"/>
                <a:ea typeface="Roboto" panose="02000000000000000000" pitchFamily="2" charset="0"/>
                <a:cs typeface="Calibri Light"/>
              </a:rPr>
              <a:t>E's</a:t>
            </a:r>
            <a:r>
              <a:rPr lang="pt-BR" sz="1400" dirty="0">
                <a:latin typeface="Roboto" panose="02000000000000000000" pitchFamily="2" charset="0"/>
                <a:ea typeface="Roboto" panose="02000000000000000000" pitchFamily="2" charset="0"/>
                <a:cs typeface="Calibri Light"/>
              </a:rPr>
              <a:t> como entrada de um único OU,  o primeiro E tem apenas 3 entradas e a última é barrada, vamos organizar:</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(a ∧ b ∧ ¬d) ∨ (a ∧ ¬b ∧ ¬c ∧ d) ∨ ( ¬a ∧ b ∧ c ∧ d) ∨ ( ¬a ∧ ¬b ∧ c ∧ ¬d) ∨ ( ¬a ∧ ¬b ∧ c ∧ ¬e) ∨ (b ∧ ¬c ∧ ¬d) ∨ (b ∧ d ∧ ¬e) ∨ ( ¬b ∧ ¬d ∧ ¬e) vertical esquerda superior (A).</a:t>
            </a:r>
            <a:endParaRPr lang="pt-BR" sz="1400"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9EB1039A-FB8C-46F6-8465-6D8D157B7891}"/>
              </a:ext>
            </a:extLst>
          </p:cNvPr>
          <p:cNvPicPr>
            <a:picLocks noChangeAspect="1"/>
          </p:cNvPicPr>
          <p:nvPr/>
        </p:nvPicPr>
        <p:blipFill>
          <a:blip r:embed="rId2"/>
          <a:stretch>
            <a:fillRect/>
          </a:stretch>
        </p:blipFill>
        <p:spPr>
          <a:xfrm>
            <a:off x="6096000" y="1043354"/>
            <a:ext cx="5896709" cy="4759569"/>
          </a:xfrm>
          <a:prstGeom prst="rect">
            <a:avLst/>
          </a:prstGeom>
        </p:spPr>
      </p:pic>
    </p:spTree>
    <p:extLst>
      <p:ext uri="{BB962C8B-B14F-4D97-AF65-F5344CB8AC3E}">
        <p14:creationId xmlns:p14="http://schemas.microsoft.com/office/powerpoint/2010/main" val="126374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56309-4E50-A233-04EA-A6F7F58E8709}"/>
              </a:ext>
            </a:extLst>
          </p:cNvPr>
          <p:cNvSpPr>
            <a:spLocks noGrp="1"/>
          </p:cNvSpPr>
          <p:nvPr>
            <p:ph type="title"/>
          </p:nvPr>
        </p:nvSpPr>
        <p:spPr>
          <a:xfrm>
            <a:off x="960000" y="691662"/>
            <a:ext cx="4679600" cy="824787"/>
          </a:xfrm>
        </p:spPr>
        <p:txBody>
          <a:bodyPr/>
          <a:lstStyle/>
          <a:p>
            <a:r>
              <a:rPr lang="pt-BR" dirty="0"/>
              <a:t>            Parte III</a:t>
            </a:r>
          </a:p>
        </p:txBody>
      </p:sp>
      <p:sp>
        <p:nvSpPr>
          <p:cNvPr id="3" name="Subtítulo 2">
            <a:extLst>
              <a:ext uri="{FF2B5EF4-FFF2-40B4-BE49-F238E27FC236}">
                <a16:creationId xmlns:a16="http://schemas.microsoft.com/office/drawing/2014/main" id="{42466B37-9A73-6C5B-A3DA-F714CC568161}"/>
              </a:ext>
            </a:extLst>
          </p:cNvPr>
          <p:cNvSpPr>
            <a:spLocks noGrp="1"/>
          </p:cNvSpPr>
          <p:nvPr>
            <p:ph type="subTitle" idx="1"/>
          </p:nvPr>
        </p:nvSpPr>
        <p:spPr>
          <a:xfrm>
            <a:off x="960000" y="1418492"/>
            <a:ext cx="4420892" cy="3923059"/>
          </a:xfrm>
        </p:spPr>
        <p:txBody>
          <a:bodyPr/>
          <a:lstStyle/>
          <a:p>
            <a:pPr>
              <a:buFont typeface="Arial" panose="020B0604020202020204" pitchFamily="34" charset="0"/>
              <a:buChar char="•"/>
            </a:pPr>
            <a:endParaRPr lang="pt-BR" sz="1600" dirty="0">
              <a:latin typeface="Calibri"/>
              <a:ea typeface="Calibri"/>
              <a:cs typeface="Calibri"/>
            </a:endParaRPr>
          </a:p>
          <a:p>
            <a:pPr>
              <a:buFont typeface="Arial" panose="020B0604020202020204" pitchFamily="34" charset="0"/>
              <a:buChar char="•"/>
            </a:pPr>
            <a:endParaRPr lang="pt-BR" dirty="0">
              <a:latin typeface="Calibri"/>
              <a:ea typeface="Calibri"/>
              <a:cs typeface="Calibri"/>
            </a:endParaRPr>
          </a:p>
          <a:p>
            <a:pPr>
              <a:buFont typeface="Arial" panose="020B0604020202020204" pitchFamily="34" charset="0"/>
              <a:buChar char="•"/>
            </a:pPr>
            <a:endParaRPr lang="pt-BR" sz="1600" dirty="0">
              <a:latin typeface="Calibri"/>
              <a:ea typeface="Calibri"/>
              <a:cs typeface="Calibri"/>
            </a:endParaRPr>
          </a:p>
          <a:p>
            <a:pPr>
              <a:buFont typeface="Arial" panose="020B0604020202020204" pitchFamily="34" charset="0"/>
              <a:buChar char="•"/>
            </a:pPr>
            <a:endParaRPr lang="pt-BR" dirty="0">
              <a:latin typeface="Calibri"/>
              <a:ea typeface="Calibri"/>
              <a:cs typeface="Calibri"/>
            </a:endParaRPr>
          </a:p>
          <a:p>
            <a:pPr>
              <a:buFont typeface="Arial" panose="020B0604020202020204" pitchFamily="34" charset="0"/>
              <a:buChar char="•"/>
            </a:pPr>
            <a:endParaRPr lang="pt-BR" sz="1600" dirty="0">
              <a:latin typeface="Calibri"/>
              <a:ea typeface="Calibri"/>
              <a:cs typeface="Calibri"/>
            </a:endParaRPr>
          </a:p>
          <a:p>
            <a:pPr>
              <a:buFont typeface="Arial" panose="020B0604020202020204" pitchFamily="34" charset="0"/>
              <a:buChar char="•"/>
            </a:pPr>
            <a:endParaRPr lang="pt-BR" dirty="0">
              <a:latin typeface="Calibri"/>
              <a:ea typeface="Calibri"/>
              <a:cs typeface="Calibri"/>
            </a:endParaRPr>
          </a:p>
          <a:p>
            <a:pPr marL="127000" indent="0"/>
            <a:endParaRPr lang="pt-BR" dirty="0">
              <a:latin typeface="Roboto" panose="02000000000000000000" pitchFamily="2" charset="0"/>
              <a:ea typeface="Roboto" panose="02000000000000000000" pitchFamily="2" charset="0"/>
              <a:cs typeface="Calibri"/>
            </a:endParaRPr>
          </a:p>
          <a:p>
            <a:pPr marL="412750" indent="-285750">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Após organizar corretamente em ordem temos aqui o circuito funcionando. Mas como sabemos que está correto? É bom testar um por um, pois as vezes os erros são discretos. Por exemplo, o 2 e o 7 não tem, mas o 8 tem os display VES aceso.</a:t>
            </a: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latin typeface="Calibri"/>
              <a:cs typeface="Calibri"/>
            </a:endParaRPr>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3ED85A7E-512A-F469-05AB-2EBEB311DFA0}"/>
              </a:ext>
            </a:extLst>
          </p:cNvPr>
          <p:cNvPicPr>
            <a:picLocks noChangeAspect="1"/>
          </p:cNvPicPr>
          <p:nvPr/>
        </p:nvPicPr>
        <p:blipFill>
          <a:blip r:embed="rId2"/>
          <a:stretch>
            <a:fillRect/>
          </a:stretch>
        </p:blipFill>
        <p:spPr>
          <a:xfrm>
            <a:off x="6095999" y="965796"/>
            <a:ext cx="5849815" cy="3113835"/>
          </a:xfrm>
          <a:prstGeom prst="rect">
            <a:avLst/>
          </a:prstGeom>
        </p:spPr>
      </p:pic>
      <p:pic>
        <p:nvPicPr>
          <p:cNvPr id="7" name="Imagem 6">
            <a:extLst>
              <a:ext uri="{FF2B5EF4-FFF2-40B4-BE49-F238E27FC236}">
                <a16:creationId xmlns:a16="http://schemas.microsoft.com/office/drawing/2014/main" id="{22E71C2E-390F-C83B-4DA8-2D5B9DFB3FF2}"/>
              </a:ext>
            </a:extLst>
          </p:cNvPr>
          <p:cNvPicPr>
            <a:picLocks noChangeAspect="1"/>
          </p:cNvPicPr>
          <p:nvPr/>
        </p:nvPicPr>
        <p:blipFill>
          <a:blip r:embed="rId3"/>
          <a:stretch>
            <a:fillRect/>
          </a:stretch>
        </p:blipFill>
        <p:spPr>
          <a:xfrm>
            <a:off x="6095999" y="4197299"/>
            <a:ext cx="2743438" cy="737680"/>
          </a:xfrm>
          <a:prstGeom prst="rect">
            <a:avLst/>
          </a:prstGeom>
        </p:spPr>
      </p:pic>
      <p:pic>
        <p:nvPicPr>
          <p:cNvPr id="9" name="Imagem 8">
            <a:extLst>
              <a:ext uri="{FF2B5EF4-FFF2-40B4-BE49-F238E27FC236}">
                <a16:creationId xmlns:a16="http://schemas.microsoft.com/office/drawing/2014/main" id="{96BDE27B-E3D5-C587-4D40-E00C46E46A4A}"/>
              </a:ext>
            </a:extLst>
          </p:cNvPr>
          <p:cNvPicPr>
            <a:picLocks noChangeAspect="1"/>
          </p:cNvPicPr>
          <p:nvPr/>
        </p:nvPicPr>
        <p:blipFill>
          <a:blip r:embed="rId4"/>
          <a:stretch>
            <a:fillRect/>
          </a:stretch>
        </p:blipFill>
        <p:spPr>
          <a:xfrm>
            <a:off x="6095999" y="5099825"/>
            <a:ext cx="2743438" cy="786452"/>
          </a:xfrm>
          <a:prstGeom prst="rect">
            <a:avLst/>
          </a:prstGeom>
        </p:spPr>
      </p:pic>
      <p:pic>
        <p:nvPicPr>
          <p:cNvPr id="11" name="Imagem 10">
            <a:extLst>
              <a:ext uri="{FF2B5EF4-FFF2-40B4-BE49-F238E27FC236}">
                <a16:creationId xmlns:a16="http://schemas.microsoft.com/office/drawing/2014/main" id="{1CC2A025-D737-CE3B-4B6D-27B2EA3CB67A}"/>
              </a:ext>
            </a:extLst>
          </p:cNvPr>
          <p:cNvPicPr>
            <a:picLocks noChangeAspect="1"/>
          </p:cNvPicPr>
          <p:nvPr/>
        </p:nvPicPr>
        <p:blipFill>
          <a:blip r:embed="rId5"/>
          <a:stretch>
            <a:fillRect/>
          </a:stretch>
        </p:blipFill>
        <p:spPr>
          <a:xfrm>
            <a:off x="9020906" y="4189351"/>
            <a:ext cx="2924908" cy="745628"/>
          </a:xfrm>
          <a:prstGeom prst="rect">
            <a:avLst/>
          </a:prstGeom>
        </p:spPr>
      </p:pic>
      <p:pic>
        <p:nvPicPr>
          <p:cNvPr id="13" name="Imagem 12">
            <a:extLst>
              <a:ext uri="{FF2B5EF4-FFF2-40B4-BE49-F238E27FC236}">
                <a16:creationId xmlns:a16="http://schemas.microsoft.com/office/drawing/2014/main" id="{32915977-1F89-68F9-970F-C09523943607}"/>
              </a:ext>
            </a:extLst>
          </p:cNvPr>
          <p:cNvPicPr>
            <a:picLocks noChangeAspect="1"/>
          </p:cNvPicPr>
          <p:nvPr/>
        </p:nvPicPr>
        <p:blipFill>
          <a:blip r:embed="rId6"/>
          <a:stretch>
            <a:fillRect/>
          </a:stretch>
        </p:blipFill>
        <p:spPr>
          <a:xfrm>
            <a:off x="9554544" y="5044549"/>
            <a:ext cx="1940171" cy="897004"/>
          </a:xfrm>
          <a:prstGeom prst="rect">
            <a:avLst/>
          </a:prstGeom>
        </p:spPr>
      </p:pic>
    </p:spTree>
    <p:extLst>
      <p:ext uri="{BB962C8B-B14F-4D97-AF65-F5344CB8AC3E}">
        <p14:creationId xmlns:p14="http://schemas.microsoft.com/office/powerpoint/2010/main" val="1683066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AFC8D-CE3A-4714-8066-D707A7E1BAEB}"/>
              </a:ext>
            </a:extLst>
          </p:cNvPr>
          <p:cNvSpPr>
            <a:spLocks noGrp="1"/>
          </p:cNvSpPr>
          <p:nvPr>
            <p:ph type="title"/>
          </p:nvPr>
        </p:nvSpPr>
        <p:spPr>
          <a:xfrm>
            <a:off x="960000" y="656492"/>
            <a:ext cx="4679600" cy="574431"/>
          </a:xfrm>
        </p:spPr>
        <p:txBody>
          <a:bodyPr/>
          <a:lstStyle/>
          <a:p>
            <a:r>
              <a:rPr lang="pt-BR" dirty="0"/>
              <a:t>             Parte III</a:t>
            </a:r>
          </a:p>
        </p:txBody>
      </p:sp>
      <p:sp>
        <p:nvSpPr>
          <p:cNvPr id="3" name="Subtítulo 2">
            <a:extLst>
              <a:ext uri="{FF2B5EF4-FFF2-40B4-BE49-F238E27FC236}">
                <a16:creationId xmlns:a16="http://schemas.microsoft.com/office/drawing/2014/main" id="{42F30CFE-35A2-24C1-07DD-22C05E40543E}"/>
              </a:ext>
            </a:extLst>
          </p:cNvPr>
          <p:cNvSpPr>
            <a:spLocks noGrp="1"/>
          </p:cNvSpPr>
          <p:nvPr>
            <p:ph type="subTitle" idx="1"/>
          </p:nvPr>
        </p:nvSpPr>
        <p:spPr>
          <a:xfrm>
            <a:off x="960000" y="1594338"/>
            <a:ext cx="4679600" cy="4278924"/>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No site logic.ly/demo que é muito útil para a prática, podemos perceber que ao selecionar um circuito inteiro segurando e arrastando com o mouse, é possível copiar com </a:t>
            </a:r>
            <a:r>
              <a:rPr lang="pt-BR" sz="1400" dirty="0" err="1">
                <a:latin typeface="Roboto" panose="02000000000000000000" pitchFamily="2" charset="0"/>
                <a:ea typeface="Roboto" panose="02000000000000000000" pitchFamily="2" charset="0"/>
                <a:cs typeface="Calibri"/>
              </a:rPr>
              <a:t>ctrl+c</a:t>
            </a:r>
            <a:r>
              <a:rPr lang="pt-BR" sz="1400" dirty="0">
                <a:latin typeface="Roboto" panose="02000000000000000000" pitchFamily="2" charset="0"/>
                <a:ea typeface="Roboto" panose="02000000000000000000" pitchFamily="2" charset="0"/>
                <a:cs typeface="Calibri"/>
              </a:rPr>
              <a:t>, que trará um código bizarro para a área de transferência. Esse texto, quando colado de volta no site, replica totalmente o circuito como ele estava, até com os fios conectados. </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Mas por que estou explicando isso? O que tem a ver? Bom, é que eu salvei o código de todos os circuitos que fiz, então se alguém quiser estudar, analisar, melhorar ou até roubar, bom, estou compartilhando com boas e ingênuas intenções. Qualquer pessoa poderá copiar esse código e colar no site, criar um "</a:t>
            </a:r>
            <a:r>
              <a:rPr lang="pt-BR" sz="1400" dirty="0" err="1">
                <a:latin typeface="Roboto" panose="02000000000000000000" pitchFamily="2" charset="0"/>
                <a:ea typeface="Roboto" panose="02000000000000000000" pitchFamily="2" charset="0"/>
                <a:cs typeface="Calibri"/>
              </a:rPr>
              <a:t>custom</a:t>
            </a:r>
            <a:r>
              <a:rPr lang="pt-BR" sz="1400" dirty="0">
                <a:latin typeface="Roboto" panose="02000000000000000000" pitchFamily="2" charset="0"/>
                <a:ea typeface="Roboto" panose="02000000000000000000" pitchFamily="2" charset="0"/>
                <a:cs typeface="Calibri"/>
              </a:rPr>
              <a:t>" (versão simplificada do circuito) de cada um dos displays e ver o resultado final na prática (eu também salvei o resultado final). Bom, agora eu vou mostrar apenas as fotos e códigos.</a:t>
            </a:r>
          </a:p>
        </p:txBody>
      </p:sp>
      <p:pic>
        <p:nvPicPr>
          <p:cNvPr id="5" name="Imagem 4">
            <a:extLst>
              <a:ext uri="{FF2B5EF4-FFF2-40B4-BE49-F238E27FC236}">
                <a16:creationId xmlns:a16="http://schemas.microsoft.com/office/drawing/2014/main" id="{6722FEC4-E4F1-F867-0B9D-F36909646351}"/>
              </a:ext>
            </a:extLst>
          </p:cNvPr>
          <p:cNvPicPr>
            <a:picLocks noChangeAspect="1"/>
          </p:cNvPicPr>
          <p:nvPr/>
        </p:nvPicPr>
        <p:blipFill>
          <a:blip r:embed="rId2"/>
          <a:stretch>
            <a:fillRect/>
          </a:stretch>
        </p:blipFill>
        <p:spPr>
          <a:xfrm>
            <a:off x="6330461" y="1070350"/>
            <a:ext cx="2344615" cy="1731414"/>
          </a:xfrm>
          <a:prstGeom prst="rect">
            <a:avLst/>
          </a:prstGeom>
        </p:spPr>
      </p:pic>
      <p:pic>
        <p:nvPicPr>
          <p:cNvPr id="7" name="Imagem 6">
            <a:extLst>
              <a:ext uri="{FF2B5EF4-FFF2-40B4-BE49-F238E27FC236}">
                <a16:creationId xmlns:a16="http://schemas.microsoft.com/office/drawing/2014/main" id="{AE7C8CA5-989D-36E3-1FC5-E5311C73FFE6}"/>
              </a:ext>
            </a:extLst>
          </p:cNvPr>
          <p:cNvPicPr>
            <a:picLocks noChangeAspect="1"/>
          </p:cNvPicPr>
          <p:nvPr/>
        </p:nvPicPr>
        <p:blipFill>
          <a:blip r:embed="rId3"/>
          <a:stretch>
            <a:fillRect/>
          </a:stretch>
        </p:blipFill>
        <p:spPr>
          <a:xfrm>
            <a:off x="6330460" y="3117371"/>
            <a:ext cx="2344615" cy="2415921"/>
          </a:xfrm>
          <a:prstGeom prst="rect">
            <a:avLst/>
          </a:prstGeom>
        </p:spPr>
      </p:pic>
      <p:pic>
        <p:nvPicPr>
          <p:cNvPr id="9" name="Imagem 8">
            <a:extLst>
              <a:ext uri="{FF2B5EF4-FFF2-40B4-BE49-F238E27FC236}">
                <a16:creationId xmlns:a16="http://schemas.microsoft.com/office/drawing/2014/main" id="{264979B3-0260-17EA-0C9C-C5E59EAC4DB5}"/>
              </a:ext>
            </a:extLst>
          </p:cNvPr>
          <p:cNvPicPr>
            <a:picLocks noChangeAspect="1"/>
          </p:cNvPicPr>
          <p:nvPr/>
        </p:nvPicPr>
        <p:blipFill>
          <a:blip r:embed="rId4"/>
          <a:stretch>
            <a:fillRect/>
          </a:stretch>
        </p:blipFill>
        <p:spPr>
          <a:xfrm>
            <a:off x="9108029" y="1070350"/>
            <a:ext cx="1659271" cy="1731414"/>
          </a:xfrm>
          <a:prstGeom prst="rect">
            <a:avLst/>
          </a:prstGeom>
        </p:spPr>
      </p:pic>
      <p:sp>
        <p:nvSpPr>
          <p:cNvPr id="13" name="CaixaDeTexto 12">
            <a:extLst>
              <a:ext uri="{FF2B5EF4-FFF2-40B4-BE49-F238E27FC236}">
                <a16:creationId xmlns:a16="http://schemas.microsoft.com/office/drawing/2014/main" id="{9DB23675-B492-71F3-C64E-3CABB3D794F8}"/>
              </a:ext>
            </a:extLst>
          </p:cNvPr>
          <p:cNvSpPr txBox="1"/>
          <p:nvPr/>
        </p:nvSpPr>
        <p:spPr>
          <a:xfrm>
            <a:off x="8944708" y="3282462"/>
            <a:ext cx="3036277" cy="2092881"/>
          </a:xfrm>
          <a:prstGeom prst="rect">
            <a:avLst/>
          </a:prstGeom>
          <a:noFill/>
        </p:spPr>
        <p:txBody>
          <a:bodyPr wrap="square" rtlCol="0">
            <a:spAutoFit/>
          </a:bodyPr>
          <a:lstStyle/>
          <a:p>
            <a:r>
              <a:rPr lang="pt-BR" sz="1000" dirty="0">
                <a:solidFill>
                  <a:schemeClr val="tx1"/>
                </a:solidFill>
                <a:ea typeface="+mn-lt"/>
                <a:cs typeface="+mn-lt"/>
              </a:rPr>
              <a:t>http://ns.logic.ly/1.6;base64,jdLNbtwgEAfwV7E4BzwMw1cVRz3kkgfoOQKMs66ovYqxstunr+tNcnAuuTIz4sd/uC/zy5jKtbn8KdPSsVOt5x9tOy1iL4hybaUw7OF+jr9zqk29nnPHyvhyqs9xLfHnRxtr1rHvmHEQIGXgKQ09J5cjjwqJJ0Dpkld90Jo1l44hCq/BgkRptDVGE2uuHZPaCFDeW6PAASmNrHmda6jjPHUMWHuQLG9jTaejgmKOmQxw7aXkJO3AvTaKy0gDupSHlHFXbEJB1jkrwYOSUiuzM1CRIAQ0IMkq8ObAaOa1nte6BTaEsuQvrBJiLkeVDSAjaMezU4pTsobHSJprTcE7RNQ03FQeBDnlAD2g27K5oRRYYQGV81J5jWQOppovdUskl5y2o9DPy10TX8dympvwdy3/kWmepk25ld9f8Ovp8btx3Qaepj5f9uvG6WP+e0vf+z/HN0z7/vce/gE=</a:t>
            </a:r>
            <a:endParaRPr lang="pt-BR" sz="1000" dirty="0">
              <a:solidFill>
                <a:schemeClr val="tx1"/>
              </a:solidFill>
            </a:endParaRPr>
          </a:p>
        </p:txBody>
      </p:sp>
    </p:spTree>
    <p:extLst>
      <p:ext uri="{BB962C8B-B14F-4D97-AF65-F5344CB8AC3E}">
        <p14:creationId xmlns:p14="http://schemas.microsoft.com/office/powerpoint/2010/main" val="4179298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325C4-6BFB-2913-AE58-829187B6D5D4}"/>
              </a:ext>
            </a:extLst>
          </p:cNvPr>
          <p:cNvSpPr>
            <a:spLocks noGrp="1"/>
          </p:cNvSpPr>
          <p:nvPr>
            <p:ph type="title"/>
          </p:nvPr>
        </p:nvSpPr>
        <p:spPr>
          <a:xfrm>
            <a:off x="960000" y="304800"/>
            <a:ext cx="4679600" cy="750277"/>
          </a:xfrm>
        </p:spPr>
        <p:txBody>
          <a:bodyPr/>
          <a:lstStyle/>
          <a:p>
            <a:r>
              <a:rPr lang="pt-BR" dirty="0"/>
              <a:t>             Parte III</a:t>
            </a:r>
          </a:p>
        </p:txBody>
      </p:sp>
      <p:sp>
        <p:nvSpPr>
          <p:cNvPr id="3" name="Subtítulo 2">
            <a:extLst>
              <a:ext uri="{FF2B5EF4-FFF2-40B4-BE49-F238E27FC236}">
                <a16:creationId xmlns:a16="http://schemas.microsoft.com/office/drawing/2014/main" id="{4678D0FC-936A-D462-5328-71AA45A7956E}"/>
              </a:ext>
            </a:extLst>
          </p:cNvPr>
          <p:cNvSpPr>
            <a:spLocks noGrp="1"/>
          </p:cNvSpPr>
          <p:nvPr>
            <p:ph type="subTitle" idx="1"/>
          </p:nvPr>
        </p:nvSpPr>
        <p:spPr>
          <a:xfrm>
            <a:off x="668215" y="1277815"/>
            <a:ext cx="5134708" cy="4865077"/>
          </a:xfrm>
        </p:spPr>
        <p:txBody>
          <a:bodyPr/>
          <a:lstStyle/>
          <a:p>
            <a:pPr>
              <a:buFont typeface="Arial" panose="020B0604020202020204" pitchFamily="34" charset="0"/>
              <a:buChar char="•"/>
            </a:pPr>
            <a:r>
              <a:rPr lang="pt-BR" sz="800" dirty="0">
                <a:ea typeface="+mj-lt"/>
                <a:cs typeface="+mj-lt"/>
              </a:rPr>
              <a:t>:http://ns.logic.ly/1.6;base64,vVrRbuM4EvyVwO/UNNnNZnOxs7iHe9kPuOcDKYk7OeSSwY4HN/P3V7I0wGIzFmhYSYLkIbblcnd1VTWVX59e/ngcn74/fPvv0/OXj6dP5/PnXz58eP4yXB4Ynr5/8IOefvv1pf5nHs8P5++f54+nL/97PI+f/vHjKaeHr4/Tx1NgphySOYt5dpJLdjXGyRm1VK1ZSb6eHr59PLHy4MUi4ekayPLp4TteTkOkZMIasqeU/enhz5dzOT++PH88ZTo9vHw9f/56BshWnr7Mpw9doCZfdMw8uuJTcxJ8cnVu3tVMlGoutZpeQAnbgPfGu6uKMvEFlE9DAkIyUfHJoh4CKmqZZxmLCzGyEx9nZ4nN5clPU+DSfA4XUNHTIJo5Ja/EOUZZUenAHGM0b1E8m8RDYBFZm3QaXa6lApZGZ1aaa+b9bDxbqX6FZTyYJZQks2R8iDeslU5FpjazizFkJzWoK4WTi36q2mjKyY8XUGjbEDh4VIU4pHwIpvI8/R1Qy1RHy+LyqABkpbhiai6EiWpplUKIF0AuDJwzhWgYiCA5UbpgEkJTvc8+KEcxL3/H9Pi8QuJXcJ5fzq8I3kYLuamzaVInrQJOqN7xWJLV5seobYWjQ1TC+wFPyiQxrGOX/BCzcGBTBcPCNTS+Bw1rDZny6KZ5KU4cxVWailPO0goVs3HtFseByOM7RA8i6VqaYDKQJAKpNOXM/Vh+0qgiLc3TmF2BDDkh7x3GrrpaEk3THFEvumDxKQ+UJRigBCO1lc9o3iALbyz7GCjqfY2iGZ+rTMHNqRiIbNVlMXZcdAqUJpmDXeAEQhFCAg4jrx5jvzVKBw+9IOgFW+alZHdUh70m0NWchyw7kTa5HAo7xeyT5yal6tapMIRIMaFfxll5K04YUBRcJAYoUKBXk3VTccqkFpZqFAg/itMypCeQqy2gJT5XuMVaHEuDZzEUKBuHHH4Uh5dhi5i3jFbFq63qYjFNQUopGKIaUJsSmjPgcKGk5iPcJPqy1kZsgH95L3xpTdIVDQwugdnJUB2LMd/</a:t>
            </a:r>
            <a:r>
              <a:rPr lang="pt-BR" sz="800" dirty="0" err="1">
                <a:ea typeface="+mj-lt"/>
                <a:cs typeface="+mj-lt"/>
              </a:rPr>
              <a:t>Qqp</a:t>
            </a:r>
            <a:r>
              <a:rPr lang="pt-BR" sz="800" dirty="0">
                <a:ea typeface="+mj-lt"/>
                <a:cs typeface="+mj-lt"/>
              </a:rPr>
              <a:t>/AgQZXg1+4UKs4vJV35ith2PFFNME10+phxPBQ9oAknFCdbao0DfBV1AzTz3RLcX5CHKqJ65QmyIzHWDWJrvA0uwkXVg0gjudVcHxM4AjYGqIm8pnipn8yZEsSiJiCvjavm5hTZS6QutHJFBLkuBWkDiGHnzEY+ylOZYMjinn2i+BAk2P2G5MJPYS9KiYcchxe5Y6bqlOTzDFAdGCWeRkrdtbGhLEyqSMomutK5Jgi7CqnyB61kR9gFnqrZPQQyUghydfQSE9x0I0wEzLG2BLMoRjMYUkb48xxzjSjBqtXYWIGMVu0DlpkW/pZvCHgF9IYHuPrneqicUvoBVwGyYIggFybg/4Ex+RngnVitKetNH7wHg2MSRi6s4Ye9GxIAjIZJ5Qs8X3uYKlkxvSAtwLe8Bwhx3NwEbRuwZth1i5oEuVBA4hjPgSOlDcSB+hQkLTkMMC0u/o0za14VNhRQEGkxYoQDf2ZK/JOwrTFukZnFRpQwmWSF9OkH7YJa8iSgVohgkp3yh+XQhgiJzOChPgWkZkrEgZVAbUbGrWhAYcJcovEZZFl8a/vq0RHuDcCtpItLbwLjarOMWOEUmbUBtHY5QijqvDLWutIcYsUiRNisWV4Qo5IfT9qE4ek2SBEGCiVq43qYk20mQsjY40oEPKNoiqzqJu8iFWCXW0mjsA5XALyggRE3sAkLDnMumRBLEvxPtbM2FaMY0PYAiIJCr8cZ3IeStao1Ta1jcJpEeK4GIAGLBO6ZeMFIrRHTVJEm+6LfvPcKmhZweGEpQb5EsqXBNKTaUoVQ59WrYHRY6CS+iUDo6fbShOGjKIkWAUCUL7TMlPBGlUtO4LtORk9UiCE3wUqPGvBRujzCgYdQfaFO0FpPPO2YCVYlGQEa2QPgYvfQOGfsGY0rAAxwsAR2yDDCKHmJ4SKqpC3wrG0tTSL6g+mALTIMMcNDitokyRrBPvRxavK1yc2AdJLaA8vjBGqSH6MDDhKgQw3RTRdNwYE8EX5sF6iFnoR3IXDgvZxQj+xroM910n8ujYvf74Kfgw191KdjrocGlREQJTcpbHyCM+0GtcYinSFGmB/x34FldwODZCEB7QyC0i97DZXsdgrLE+Pf3w6/7t+faqvhrxga2htxNbil7yFSS+QfshOZEWrMF1rwgFL0A4gw36HFKhrt7CSY7e5LFMoHaLhXzHRgmN8eX4GEPxh2z//9fs/eze59QW/P0/zt+Vq6we8vL5vMb08f3u5vw6mb5E7EsxOZfoy3nUwfZG1E0zfHncdTN9a2gmmb2+6DqZvC/wrmLBTma616UgwOwTuW5qOBLPTpr4cfh1M31bR2aa+HH4kmJ029R0aHznaO5XpOyw+EsxOZfpOY3fa1CWanQS+tzK328FOm/qOz6+D6TPaXju4s019RvtObbrdm/bs4M7K3A5mZ5r6biPsjHaX679Xm7pc/50I3Of6nWDubVOf6/e69p3edLtR8ttxpi+CdFbmXgXuiyDvRODb2/SGnOk7CXwnnek7CHynNvWdA74TgftOj3u9qeuTHQlmr01dPT8SzF4g75qGI8HsKPDdo9117tY72l0Xuw6m70jynbzpdjBvuB3cDuYNl7jbwexwpu9Q/DqYvpsfnWD6bhccCWaHM313Uo4EszNN9xL4djBvuDf1ce6dwlVfm98pXPUNQCeYPp3Y2Si7bsP0hqsuAh4JZu8cuCsCHAlmR2f6Vo0jwezoTN8J95FgZOdGRtdhz5Fg4s4Jeddp5ZFgdCdCdB0qHwkm7bSp62I73tR1a/</a:t>
            </a:r>
            <a:r>
              <a:rPr lang="pt-BR" sz="800" dirty="0" err="1">
                <a:ea typeface="+mj-lt"/>
                <a:cs typeface="+mj-lt"/>
              </a:rPr>
              <a:t>WVznzY</a:t>
            </a:r>
            <a:r>
              <a:rPr lang="pt-BR" sz="800" dirty="0">
                <a:ea typeface="+mj-lt"/>
                <a:cs typeface="+mj-lt"/>
              </a:rPr>
              <a:t>/k39t/8D</a:t>
            </a:r>
            <a:endParaRPr lang="pt-BR" sz="800" dirty="0"/>
          </a:p>
        </p:txBody>
      </p:sp>
      <p:pic>
        <p:nvPicPr>
          <p:cNvPr id="5" name="Imagem 4">
            <a:extLst>
              <a:ext uri="{FF2B5EF4-FFF2-40B4-BE49-F238E27FC236}">
                <a16:creationId xmlns:a16="http://schemas.microsoft.com/office/drawing/2014/main" id="{3084D6C3-C969-D347-8B92-0063F3718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708" y="1137139"/>
            <a:ext cx="4865077" cy="3892061"/>
          </a:xfrm>
          <a:prstGeom prst="rect">
            <a:avLst/>
          </a:prstGeom>
        </p:spPr>
      </p:pic>
      <p:sp>
        <p:nvSpPr>
          <p:cNvPr id="6" name="CaixaDeTexto 5">
            <a:extLst>
              <a:ext uri="{FF2B5EF4-FFF2-40B4-BE49-F238E27FC236}">
                <a16:creationId xmlns:a16="http://schemas.microsoft.com/office/drawing/2014/main" id="{B57E0F4B-C22A-63D0-6E63-AEDDA0F6BFE3}"/>
              </a:ext>
            </a:extLst>
          </p:cNvPr>
          <p:cNvSpPr txBox="1"/>
          <p:nvPr/>
        </p:nvSpPr>
        <p:spPr>
          <a:xfrm>
            <a:off x="8581291" y="5310554"/>
            <a:ext cx="973017" cy="400110"/>
          </a:xfrm>
          <a:prstGeom prst="rect">
            <a:avLst/>
          </a:prstGeom>
          <a:noFill/>
        </p:spPr>
        <p:txBody>
          <a:bodyPr wrap="square" rtlCol="0">
            <a:spAutoFit/>
          </a:bodyPr>
          <a:lstStyle/>
          <a:p>
            <a:r>
              <a:rPr lang="pt-BR" sz="2000" dirty="0">
                <a:solidFill>
                  <a:schemeClr val="tx1"/>
                </a:solidFill>
              </a:rPr>
              <a:t>Link</a:t>
            </a:r>
          </a:p>
        </p:txBody>
      </p:sp>
    </p:spTree>
    <p:extLst>
      <p:ext uri="{BB962C8B-B14F-4D97-AF65-F5344CB8AC3E}">
        <p14:creationId xmlns:p14="http://schemas.microsoft.com/office/powerpoint/2010/main" val="176422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1752D-7C14-2D9F-2FAD-BB0413EE9ADD}"/>
              </a:ext>
            </a:extLst>
          </p:cNvPr>
          <p:cNvSpPr>
            <a:spLocks noGrp="1"/>
          </p:cNvSpPr>
          <p:nvPr>
            <p:ph type="title"/>
          </p:nvPr>
        </p:nvSpPr>
        <p:spPr>
          <a:xfrm>
            <a:off x="960000" y="492369"/>
            <a:ext cx="4679600" cy="633046"/>
          </a:xfrm>
        </p:spPr>
        <p:txBody>
          <a:bodyPr/>
          <a:lstStyle/>
          <a:p>
            <a:r>
              <a:rPr lang="pt-BR" dirty="0"/>
              <a:t>              Parte </a:t>
            </a:r>
            <a:r>
              <a:rPr lang="pt-BR" dirty="0" err="1"/>
              <a:t>iii</a:t>
            </a:r>
            <a:endParaRPr lang="pt-BR" dirty="0"/>
          </a:p>
        </p:txBody>
      </p:sp>
      <p:sp>
        <p:nvSpPr>
          <p:cNvPr id="3" name="Subtítulo 2">
            <a:extLst>
              <a:ext uri="{FF2B5EF4-FFF2-40B4-BE49-F238E27FC236}">
                <a16:creationId xmlns:a16="http://schemas.microsoft.com/office/drawing/2014/main" id="{EFFE0844-FFD2-5293-B12C-5482CDD795B5}"/>
              </a:ext>
            </a:extLst>
          </p:cNvPr>
          <p:cNvSpPr>
            <a:spLocks noGrp="1"/>
          </p:cNvSpPr>
          <p:nvPr>
            <p:ph type="subTitle" idx="1"/>
          </p:nvPr>
        </p:nvSpPr>
        <p:spPr>
          <a:xfrm>
            <a:off x="762000" y="1125414"/>
            <a:ext cx="4877600" cy="4771293"/>
          </a:xfrm>
        </p:spPr>
        <p:txBody>
          <a:bodyPr/>
          <a:lstStyle/>
          <a:p>
            <a:pPr>
              <a:buFont typeface="Arial" panose="020B0604020202020204" pitchFamily="34" charset="0"/>
              <a:buChar char="•"/>
            </a:pPr>
            <a:r>
              <a:rPr lang="pt-BR" sz="1600" dirty="0">
                <a:latin typeface="Calibri"/>
                <a:ea typeface="Calibri"/>
                <a:cs typeface="Calibri"/>
              </a:rPr>
              <a:t>Agora, 'F' ou display Vertical esquerdo Inferior (VEI): 1011011011 1011011011 1011011011 10</a:t>
            </a:r>
            <a:br>
              <a:rPr lang="pt-BR" sz="1600" dirty="0">
                <a:latin typeface="Calibri"/>
                <a:ea typeface="Calibri"/>
                <a:cs typeface="Calibri"/>
              </a:rPr>
            </a:br>
            <a:r>
              <a:rPr lang="pt-BR" sz="1600" dirty="0">
                <a:latin typeface="Calibri"/>
                <a:ea typeface="+mj-lt"/>
                <a:cs typeface="+mj-lt"/>
              </a:rPr>
              <a:t>(a ∧ ¬b ∧ ¬e) ∨ (a ∧ d ∧ ¬e) ∨ ( ¬a ∧ ¬c ∧ ¬e) ∨ (b ∧ c ∧ ¬d ∧ ¬e) ∨ ( ¬b ∧ d ∧ ¬e) </a:t>
            </a:r>
          </a:p>
          <a:p>
            <a:pPr marL="127000" indent="0"/>
            <a:endParaRPr lang="pt-BR" sz="1600" dirty="0">
              <a:latin typeface="Calibri"/>
              <a:ea typeface="+mj-lt"/>
              <a:cs typeface="+mj-lt"/>
            </a:endParaRPr>
          </a:p>
          <a:p>
            <a:pPr>
              <a:buFont typeface="Arial" panose="020B0604020202020204" pitchFamily="34" charset="0"/>
              <a:buChar char="•"/>
            </a:pPr>
            <a:endParaRPr lang="pt-BR" dirty="0">
              <a:latin typeface="Calibri"/>
              <a:ea typeface="+mj-lt"/>
              <a:cs typeface="+mj-lt"/>
            </a:endParaRPr>
          </a:p>
          <a:p>
            <a:pPr>
              <a:buFont typeface="Arial" panose="020B0604020202020204" pitchFamily="34" charset="0"/>
              <a:buChar char="•"/>
            </a:pPr>
            <a:r>
              <a:rPr lang="pt-BR" sz="800" dirty="0">
                <a:ea typeface="+mn-lt"/>
                <a:cs typeface="+mn-lt"/>
              </a:rPr>
              <a:t>http://ns.logic.ly/1.6;base64,vZnNbuNGEIRfReB96PnpmekOVoscctkHyDmY37UCRTLWMmK/fdqiHFPLJTGCZOsoi+Ln6uqqIfRlu/++SduX1fM/293jurs/HB5+u7vbPfbHP/TblzvVu+7rl338u6TD6vDyUNbd47+bQ7r//e0j3eppk9dd1io7g0VIgipAxyqwOicKYQo5QIzJdqvndaeN7uX4ZbrVy7ozqqfxy3erH/tDOGz2u3VHslvtnw4PTwemrGH7WLq7NiqJqIxyovoiBbhsRMyShFcBlHNOa++PVNa68/sPUKbXHt7f1DeBSinKEmUQLlIUgK9SIWlBaGwIPklf9REKvO3NFMr1MIZSN4EqGkqJEARYaQQYcIKHBgJSSapmvk+NRyhD2NtPUiqWFGSVVkB0bCqyWWBySmAG1jD6mHBQikf8q/FdqVTY5Z+JMFLFXIPQ2hLbHEmg1FnkVMBaEzQldSRCOhsdnoi06XHk/QnRZjcAmRYYWXw0NiPb2WWemWOYIFE4aXVCZwFsOsI4R70cCYH/w7DF3mHgKpqMYAOVKrSRmqVRSlAGErZkKfkuIUk5JAC43o1o3qRBttA7zcRBF8GUZJOMmmEiFZaG2DmQvZBeoQsR0WAenIPqTJo3O/sex9JcBaOqC8VSErxgPKfKHOSqEzHlmL01kGmwsQXT++mcQPf0zvIamL+GgQnMbn/4GaZ6GYoqRaRseUwyaxGiJ0HaGcCiHFEZHAznew5HGC39WXyrSVC/0agWGgaxiZ0hKhWOHe3ZNC4hz6lIyR4yFdwgDdfGNHaOVhrPyV5FY1UgrFxiKjAIRN5zTJE7rUbKqKp1YagLB+yPgUDBOcHsdJoIAuYUDHuD84W7QXH2cY1yDFcNXLGeBXrzre71QKB94xq3TcRK52UmYSiyBpiKiJa3OqNOxJVAINXJrL8qAqXM+eZcp4f2KZqKScSgWI/ALU48HAGQqjHEe0WDP4zFXk39oTn4xjSunWb/Y1JHwCElOfKdfK0jJCmC4tNODWAxOlOsPsGQO8/bYXcszC6Lndx+u/l+f/grPm3j5PwARVMpICSfWvhQE9kj2UghoySlk6tQTocahT2NdnXwi+XFhrkOkq8cab/bMQi/cWrIP7/90RocwwXfdrk8v37b8A8er2+rzuPnT5ereZi2g908TJvLxzALyrSZdB6mrazGMHoepi1BbgmzMKa2QJ2HaTvhNCrT1jULnmmq8VYDNz0v3XKbFpRpO2fPw7RFQ+M2ta3mLZVZgLl2TG2H4sYxtT043hJmwcDXjulymA8cU1uCN8K0PUrPw7Ql+Cdt0+V1sABzbc5cnsDm48Z0OcwHrnZbt32SZy5X5gM903YEaYS5dkyXn2c+MIEvh1lQpq1152Hanq3GMLBQB03dckuYpZxpStBbwiydgZtW85YwCwZuM+AtYZZypunL5mHansonMHen32C+/gc=</a:t>
            </a:r>
            <a:endParaRPr lang="pt-BR" sz="900" dirty="0"/>
          </a:p>
          <a:p>
            <a:pPr>
              <a:buFont typeface="Arial" panose="020B0604020202020204" pitchFamily="34" charset="0"/>
              <a:buChar char="•"/>
            </a:pPr>
            <a:endParaRPr lang="pt-BR" sz="800" dirty="0">
              <a:latin typeface="Calibri"/>
              <a:ea typeface="+mj-lt"/>
              <a:cs typeface="+mj-lt"/>
            </a:endParaRPr>
          </a:p>
        </p:txBody>
      </p:sp>
      <p:pic>
        <p:nvPicPr>
          <p:cNvPr id="5" name="Imagem 4">
            <a:extLst>
              <a:ext uri="{FF2B5EF4-FFF2-40B4-BE49-F238E27FC236}">
                <a16:creationId xmlns:a16="http://schemas.microsoft.com/office/drawing/2014/main" id="{D73593A9-C052-D671-5FCF-3E68B876C11E}"/>
              </a:ext>
            </a:extLst>
          </p:cNvPr>
          <p:cNvPicPr>
            <a:picLocks noChangeAspect="1"/>
          </p:cNvPicPr>
          <p:nvPr/>
        </p:nvPicPr>
        <p:blipFill>
          <a:blip r:embed="rId2"/>
          <a:stretch>
            <a:fillRect/>
          </a:stretch>
        </p:blipFill>
        <p:spPr>
          <a:xfrm>
            <a:off x="6189785" y="922896"/>
            <a:ext cx="5756030" cy="4771293"/>
          </a:xfrm>
          <a:prstGeom prst="rect">
            <a:avLst/>
          </a:prstGeom>
        </p:spPr>
      </p:pic>
    </p:spTree>
    <p:extLst>
      <p:ext uri="{BB962C8B-B14F-4D97-AF65-F5344CB8AC3E}">
        <p14:creationId xmlns:p14="http://schemas.microsoft.com/office/powerpoint/2010/main" val="378270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883A6-90D0-DC0B-D428-180EEDC49C9D}"/>
              </a:ext>
            </a:extLst>
          </p:cNvPr>
          <p:cNvSpPr>
            <a:spLocks noGrp="1"/>
          </p:cNvSpPr>
          <p:nvPr>
            <p:ph type="title"/>
          </p:nvPr>
        </p:nvSpPr>
        <p:spPr/>
        <p:txBody>
          <a:bodyPr/>
          <a:lstStyle/>
          <a:p>
            <a:r>
              <a:rPr lang="pt-BR" dirty="0"/>
              <a:t>            Objetivos</a:t>
            </a:r>
          </a:p>
        </p:txBody>
      </p:sp>
      <p:sp>
        <p:nvSpPr>
          <p:cNvPr id="3" name="Subtítulo 2">
            <a:extLst>
              <a:ext uri="{FF2B5EF4-FFF2-40B4-BE49-F238E27FC236}">
                <a16:creationId xmlns:a16="http://schemas.microsoft.com/office/drawing/2014/main" id="{1A089C35-00EC-6B92-D670-81FC4C08B830}"/>
              </a:ext>
            </a:extLst>
          </p:cNvPr>
          <p:cNvSpPr>
            <a:spLocks noGrp="1"/>
          </p:cNvSpPr>
          <p:nvPr>
            <p:ph type="subTitle" idx="1"/>
          </p:nvPr>
        </p:nvSpPr>
        <p:spPr>
          <a:xfrm>
            <a:off x="960000" y="3488750"/>
            <a:ext cx="4679600" cy="2431403"/>
          </a:xfrm>
        </p:spPr>
        <p:txBody>
          <a:bodyPr/>
          <a:lstStyle/>
          <a:p>
            <a:pPr marL="412750" indent="-285750">
              <a:buFont typeface="Arial" panose="020B0604020202020204" pitchFamily="34" charset="0"/>
              <a:buChar char="•"/>
            </a:pPr>
            <a:r>
              <a:rPr lang="de-DE" dirty="0">
                <a:cs typeface="Calibri"/>
              </a:rPr>
              <a:t>Executar um projeto de soma de dois algarismos em base decimal.</a:t>
            </a:r>
          </a:p>
          <a:p>
            <a:pPr marL="412750" indent="-285750">
              <a:buFont typeface="Arial" panose="020B0604020202020204" pitchFamily="34" charset="0"/>
              <a:buChar char="•"/>
            </a:pPr>
            <a:r>
              <a:rPr lang="de-DE" dirty="0">
                <a:cs typeface="Calibri"/>
              </a:rPr>
              <a:t>Aplicação de circuitos na linguagem C e na plataforma logic.ly.</a:t>
            </a:r>
          </a:p>
          <a:p>
            <a:pPr marL="412750" indent="-285750">
              <a:buFont typeface="Arial" panose="020B0604020202020204" pitchFamily="34" charset="0"/>
              <a:buChar char="•"/>
            </a:pPr>
            <a:r>
              <a:rPr lang="de-DE" dirty="0">
                <a:cs typeface="Calibri"/>
              </a:rPr>
              <a:t>O</a:t>
            </a:r>
            <a:r>
              <a:rPr lang="de-DE" sz="1600" dirty="0">
                <a:cs typeface="Calibri"/>
              </a:rPr>
              <a:t> usuário deve "desenhar" através de displays dois valores, que serão transformados em 4 bits e será mostrado um valor de 5 bits em decimal.</a:t>
            </a:r>
            <a:endParaRPr lang="pt-BR" dirty="0"/>
          </a:p>
        </p:txBody>
      </p:sp>
      <p:pic>
        <p:nvPicPr>
          <p:cNvPr id="5" name="Imagem 4">
            <a:extLst>
              <a:ext uri="{FF2B5EF4-FFF2-40B4-BE49-F238E27FC236}">
                <a16:creationId xmlns:a16="http://schemas.microsoft.com/office/drawing/2014/main" id="{8B1064B6-7DBC-FDD0-73E3-F02BF2E3EF0B}"/>
              </a:ext>
            </a:extLst>
          </p:cNvPr>
          <p:cNvPicPr>
            <a:picLocks noChangeAspect="1"/>
          </p:cNvPicPr>
          <p:nvPr/>
        </p:nvPicPr>
        <p:blipFill>
          <a:blip r:embed="rId2"/>
          <a:stretch>
            <a:fillRect/>
          </a:stretch>
        </p:blipFill>
        <p:spPr>
          <a:xfrm>
            <a:off x="7009602" y="1617785"/>
            <a:ext cx="4578493" cy="3294184"/>
          </a:xfrm>
          <a:prstGeom prst="rect">
            <a:avLst/>
          </a:prstGeom>
        </p:spPr>
      </p:pic>
    </p:spTree>
    <p:extLst>
      <p:ext uri="{BB962C8B-B14F-4D97-AF65-F5344CB8AC3E}">
        <p14:creationId xmlns:p14="http://schemas.microsoft.com/office/powerpoint/2010/main" val="3098073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A95BA-725D-7C7C-479A-91828467CAA4}"/>
              </a:ext>
            </a:extLst>
          </p:cNvPr>
          <p:cNvSpPr>
            <a:spLocks noGrp="1"/>
          </p:cNvSpPr>
          <p:nvPr>
            <p:ph type="title"/>
          </p:nvPr>
        </p:nvSpPr>
        <p:spPr>
          <a:xfrm>
            <a:off x="960000" y="527537"/>
            <a:ext cx="4679600" cy="715109"/>
          </a:xfrm>
        </p:spPr>
        <p:txBody>
          <a:bodyPr/>
          <a:lstStyle/>
          <a:p>
            <a:r>
              <a:rPr lang="pt-BR" dirty="0"/>
              <a:t>           Parte III</a:t>
            </a:r>
          </a:p>
        </p:txBody>
      </p:sp>
      <p:sp>
        <p:nvSpPr>
          <p:cNvPr id="3" name="Subtítulo 2">
            <a:extLst>
              <a:ext uri="{FF2B5EF4-FFF2-40B4-BE49-F238E27FC236}">
                <a16:creationId xmlns:a16="http://schemas.microsoft.com/office/drawing/2014/main" id="{B25DBDC8-C3CD-98C6-130D-3F86FD517F30}"/>
              </a:ext>
            </a:extLst>
          </p:cNvPr>
          <p:cNvSpPr>
            <a:spLocks noGrp="1"/>
          </p:cNvSpPr>
          <p:nvPr>
            <p:ph type="subTitle" idx="1"/>
          </p:nvPr>
        </p:nvSpPr>
        <p:spPr>
          <a:xfrm>
            <a:off x="351693" y="1242646"/>
            <a:ext cx="5509846" cy="4501662"/>
          </a:xfrm>
        </p:spPr>
        <p:txBody>
          <a:bodyPr/>
          <a:lstStyle/>
          <a:p>
            <a:pPr>
              <a:buFont typeface="Arial" panose="020B0604020202020204" pitchFamily="34" charset="0"/>
              <a:buChar char="•"/>
            </a:pPr>
            <a:r>
              <a:rPr lang="pt-BR" sz="1600" dirty="0">
                <a:latin typeface="Calibri"/>
                <a:cs typeface="Calibri"/>
              </a:rPr>
              <a:t>Vertical direita superior ou 'C', VDS: 1111100111 1111100111 1111100111 11</a:t>
            </a:r>
            <a:br>
              <a:rPr lang="pt-BR" sz="1600" dirty="0">
                <a:latin typeface="Calibri"/>
                <a:cs typeface="Calibri"/>
              </a:rPr>
            </a:br>
            <a:r>
              <a:rPr lang="pt-BR" sz="1600" dirty="0">
                <a:ea typeface="+mj-lt"/>
                <a:cs typeface="+mj-lt"/>
              </a:rPr>
              <a:t>(a ∧ ¬b ∧ d) ∨ (a ∧ ¬b ∧ e) ∨ (a ∧ d ∧ e) ∨ ( ¬a ∧ ¬c) ∨ (b ∧ c ∧ ¬d) ∨ (b ∧ c ∧ ¬e) ∨ (b ∧ ¬d ∧ ¬e) ∨ ( ¬b ∧ d ∧ e) ∨ (c ∧ ¬d ∧ ¬e) </a:t>
            </a:r>
          </a:p>
          <a:p>
            <a:pPr>
              <a:buFont typeface="Arial" panose="020B0604020202020204" pitchFamily="34" charset="0"/>
              <a:buChar char="•"/>
            </a:pPr>
            <a:endParaRPr lang="pt-BR" dirty="0">
              <a:latin typeface="Calibri"/>
              <a:ea typeface="+mj-lt"/>
              <a:cs typeface="+mj-lt"/>
            </a:endParaRPr>
          </a:p>
          <a:p>
            <a:pPr>
              <a:buFont typeface="Arial" panose="020B0604020202020204" pitchFamily="34" charset="0"/>
              <a:buChar char="•"/>
            </a:pPr>
            <a:r>
              <a:rPr lang="pt-BR" sz="1600" dirty="0">
                <a:latin typeface="Calibri"/>
                <a:cs typeface="Calibri"/>
              </a:rPr>
              <a:t>Vertical direita superior ou 'D', VDI:</a:t>
            </a:r>
            <a:endParaRPr lang="pt-BR" sz="1600" dirty="0">
              <a:latin typeface="Calibri Light"/>
              <a:ea typeface="Calibri Light"/>
              <a:cs typeface="Calibri Light"/>
            </a:endParaRPr>
          </a:p>
          <a:p>
            <a:r>
              <a:rPr lang="pt-BR" sz="1600" dirty="0">
                <a:latin typeface="Calibri"/>
                <a:cs typeface="Calibri"/>
              </a:rPr>
              <a:t>       1101111111 1101111111 1101111111 11</a:t>
            </a:r>
            <a:endParaRPr lang="pt-BR" sz="1600" dirty="0">
              <a:latin typeface="Calibri Light"/>
              <a:ea typeface="Calibri Light"/>
              <a:cs typeface="Calibri Light"/>
            </a:endParaRPr>
          </a:p>
          <a:p>
            <a:r>
              <a:rPr lang="pt-BR" sz="1600" dirty="0">
                <a:ea typeface="+mj-lt"/>
                <a:cs typeface="+mj-lt"/>
              </a:rPr>
              <a:t>    (a ∧ b) ∨ (a ∧ ¬c) ∨ ( ¬a ∧ c ∧ d) ∨ (b ∧ ¬c) ∨ ( ¬b ∧ ¬d) ∨ e</a:t>
            </a:r>
          </a:p>
          <a:p>
            <a:endParaRPr lang="pt-BR" sz="1600" dirty="0">
              <a:ea typeface="+mj-lt"/>
              <a:cs typeface="+mj-lt"/>
            </a:endParaRPr>
          </a:p>
          <a:p>
            <a:r>
              <a:rPr lang="pt-BR" dirty="0">
                <a:ea typeface="+mj-lt"/>
                <a:cs typeface="+mj-lt"/>
              </a:rPr>
              <a:t>    </a:t>
            </a:r>
            <a:endParaRPr lang="pt-BR" dirty="0"/>
          </a:p>
        </p:txBody>
      </p:sp>
      <p:pic>
        <p:nvPicPr>
          <p:cNvPr id="5" name="Imagem 4">
            <a:extLst>
              <a:ext uri="{FF2B5EF4-FFF2-40B4-BE49-F238E27FC236}">
                <a16:creationId xmlns:a16="http://schemas.microsoft.com/office/drawing/2014/main" id="{D7151B57-A1CB-C01B-4083-C28F4864952E}"/>
              </a:ext>
            </a:extLst>
          </p:cNvPr>
          <p:cNvPicPr>
            <a:picLocks noChangeAspect="1"/>
          </p:cNvPicPr>
          <p:nvPr/>
        </p:nvPicPr>
        <p:blipFill>
          <a:blip r:embed="rId2"/>
          <a:stretch>
            <a:fillRect/>
          </a:stretch>
        </p:blipFill>
        <p:spPr>
          <a:xfrm>
            <a:off x="6096000" y="1022562"/>
            <a:ext cx="5861538" cy="2236453"/>
          </a:xfrm>
          <a:prstGeom prst="rect">
            <a:avLst/>
          </a:prstGeom>
        </p:spPr>
      </p:pic>
      <p:pic>
        <p:nvPicPr>
          <p:cNvPr id="7" name="Imagem 6">
            <a:extLst>
              <a:ext uri="{FF2B5EF4-FFF2-40B4-BE49-F238E27FC236}">
                <a16:creationId xmlns:a16="http://schemas.microsoft.com/office/drawing/2014/main" id="{55B048DD-07C6-6C4A-154E-F9081C1A0686}"/>
              </a:ext>
            </a:extLst>
          </p:cNvPr>
          <p:cNvPicPr>
            <a:picLocks noChangeAspect="1"/>
          </p:cNvPicPr>
          <p:nvPr/>
        </p:nvPicPr>
        <p:blipFill>
          <a:blip r:embed="rId3"/>
          <a:stretch>
            <a:fillRect/>
          </a:stretch>
        </p:blipFill>
        <p:spPr>
          <a:xfrm>
            <a:off x="6095999" y="3704492"/>
            <a:ext cx="5861537" cy="2130945"/>
          </a:xfrm>
          <a:prstGeom prst="rect">
            <a:avLst/>
          </a:prstGeom>
        </p:spPr>
      </p:pic>
    </p:spTree>
    <p:extLst>
      <p:ext uri="{BB962C8B-B14F-4D97-AF65-F5344CB8AC3E}">
        <p14:creationId xmlns:p14="http://schemas.microsoft.com/office/powerpoint/2010/main" val="374864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141B14-EA09-7499-4D64-973D6439E67F}"/>
              </a:ext>
            </a:extLst>
          </p:cNvPr>
          <p:cNvSpPr>
            <a:spLocks noGrp="1"/>
          </p:cNvSpPr>
          <p:nvPr>
            <p:ph type="title"/>
          </p:nvPr>
        </p:nvSpPr>
        <p:spPr>
          <a:xfrm>
            <a:off x="960000" y="621322"/>
            <a:ext cx="4679600" cy="773723"/>
          </a:xfrm>
        </p:spPr>
        <p:txBody>
          <a:bodyPr/>
          <a:lstStyle/>
          <a:p>
            <a:r>
              <a:rPr lang="pt-BR" dirty="0"/>
              <a:t>              Parte III</a:t>
            </a:r>
          </a:p>
        </p:txBody>
      </p:sp>
      <p:sp>
        <p:nvSpPr>
          <p:cNvPr id="3" name="Subtítulo 2">
            <a:extLst>
              <a:ext uri="{FF2B5EF4-FFF2-40B4-BE49-F238E27FC236}">
                <a16:creationId xmlns:a16="http://schemas.microsoft.com/office/drawing/2014/main" id="{43D3EF95-0024-CBE1-C6DD-68E19F04CB3C}"/>
              </a:ext>
            </a:extLst>
          </p:cNvPr>
          <p:cNvSpPr>
            <a:spLocks noGrp="1"/>
          </p:cNvSpPr>
          <p:nvPr>
            <p:ph type="subTitle" idx="1"/>
          </p:nvPr>
        </p:nvSpPr>
        <p:spPr>
          <a:xfrm>
            <a:off x="269632" y="1664676"/>
            <a:ext cx="5533292" cy="3962401"/>
          </a:xfrm>
        </p:spPr>
        <p:txBody>
          <a:bodyPr/>
          <a:lstStyle/>
          <a:p>
            <a:pPr>
              <a:buFont typeface="Arial" panose="020B0604020202020204" pitchFamily="34" charset="0"/>
              <a:buChar char="•"/>
            </a:pPr>
            <a:r>
              <a:rPr lang="pt-BR" sz="500" dirty="0">
                <a:ea typeface="+mj-lt"/>
                <a:cs typeface="+mj-lt"/>
              </a:rPr>
              <a:t>http://ns.logic.ly/1.6;base64,7V3LrhvHdv0V4YxPtev9CK6CDBwgnmQSJNOgntcKZMmwjhM7X59V7D4PHpJ1d6ubzB1QhmXBksjF/Vpr79rV/Mvnr3/9lD//+eGPXz5/+fbx4eenp1//4YcfvnybDr8xff7zBzHZh3/8S/7929PXXz58ib/Ujw//8m8PH57+/BW/4soZkaJlIbrMtFcNv2qceVmD9FHrovrfpr7L1/RfNT8tr/3tfz495Z//6fmPPHz4/VP5+JC0qUIZz5y2nGmdPIsxcNaszSaLmGyMDx/++PiguX/48OfHB+EePvz29Sk+ffr65eND4A8f6h+/fv3t6V8PH+V/Hz58/f3p19+fAKvFz9/qww8kGMHFlmzQzNUUmTbGsVhlZNa11rjnLil5gGGkmuQBiJxEePvDDIH98Z3AvNFWG1lZTEIynV1h0UnBpFRF2OKNjfkAzBoLm3dgTPgjaN7bEbL8nci089E5p1kNyjEtbWFBa4ROjiU61USq/IDMefWCTK5B9t/ficxEXqR3gRVZE9MiSQRw0yzlzJuWpTmXDsiCeEVm1iBLfxNZ/FJODKaM0y16hoCHK0U1QOQlay0GxHw2AH2AJWyYpDng0pxP3PCXH/I9qk9fZhSKgsBVIXPMmoUa4TLfEvPVaqZUxrurmk3Us2G8nfyCQOrJO7MTAqtCsdFnJJYOTFvnmFehMZPxn1C417UdEHjVP/iMQPMdEdQSjC1VMlNQ2HT2iAsJp0QlRMC75GxnL1j7agNtJrsfgob3sUohG3xhWinU1wgELmpvTOWu5LLUGvtqA7+jDbiVKUWUt1JrYzpojkiUSF1rkmxW1FjsUnTFSyT2wrcbgsJD4MgG1rwAgoY8DUUX1gy3yajMTZjLvnT6NRLFjl4wrriUuWCiFYNcsI2hwqZuEh1sbMHIOReEcM9VQjk56ddkvIxAniD48vXpPYKmLT4zctCGALJtYNwgfEJYNOVVrllouyDQM/dJ7Sb79v0vAhAUAMIK1SsSi3NBOvwqcsarRzUoOeewmCDoSb2tjrM5ZLC0oCSh4SDc4KpiXPbilHRk4N3CVDatJc4FgmQpj2Yyb5l3AeMn/RaM2YTG2OqUspZBD1SEh5MID22YsQ0JEitvC+9Kfw6NAtPtZ5qki7O8KRaNgaNKcCwoC00AxkDVCiWpsOQrn9wZMOI4dU+4bRUaz6OpNeHtue/VIwcUT4g38H5IVXInvZrrF7fnwkYpdZzHehMc8Akka7WQbuB47bWEXYxgtiQZVIxGRTMX9HDM8Ytx5HFlVZvAOARpqgaJBF0LUQSfhRIKk1lk5Z0zXpoXdlGnYNSuQdySqsqBbRN3CnGD8oY6h1Ircu3yNvE0q1qr5Vk0dkfT5Oy9Ri4zITzy20SJ3sJYJopCC2CNa2UOG2/49U3jXJTgGMiAhBqjq1fMC9eLL8LT55JVyIsUEmfz2x3F8ArTfP3tpPmQTgSPeJG6WNThCId1y8hqrCvVay/DEjRhEsdq8M+u/Pkk3rDCRSz+BMvnT3/9+ek/0++f00n9Aztp4QNLzfe+jCPdhUNWcTQi1ddibZ1LjnRH7z5jcihERzXvnYBGywks+euXLwCDP7DI6X//6UcqEcx/4acvpf5xePXDhzz8fZrOPvz55a+Ly2BoHLknGH4ZDI2ULoOhqS4iGBopXQZDE6FEN9E46TIYmiZ/C0ZeBkMruwMwpBaFCIbGSHuCGbiJxtV7ghkEMI0CLoOhddNEy9DY8TIYWmNNtAytM7kMhtZbES1DmxDuWYEH2USbEw6KHonbiG6izQYvg6FxG5kOtrlpPTcN3LTVMuvBDAKYNo4cZBOJ9W/kpvWsfUU30SQI0TK0efaelrmim2h66EZ1Zr24umI2rQdzRTfRlOKN3ERTitRWZaObaEqRCGYra68XV1cseuvBDLJpa9GjydYbuWm9IB+4aatlaN3FjbJpvWWu6CZad3Ej1l7fqozAkFqNy2Bog8C3YNyg1yZp2D3B2MFMjySO9gRjLoOhSYA9wegBGNJIY08w6jIYGrfsCWY0uSIVrT3BjGQnqU7sCWZUgUkvNih6pOH+CZjPX/Nhmv+hHxD81o8ODocF34gv+P4VPtf28gIUIf1IIZ5Hirx6pLDGI4l08aF+WNbh8Kt5re7det1//PPLfh3swb0tkQXkE9Ouf4KEd0DDKq0TohTL992vg9rgCBfPvAkQ9SHCR8YU5nlzyTeYQcyn6sqqSaD+cfxxK7lfTtX5ZLjzWlkZBHdBXGP5rohoc1C5xwzIQQrHUm2CpcDh0xBT8ss6Sj8DBFArrdVW9ZOuw0bg5AAYxQkx6ODga+zhIWyQ6TkyaQw6NYHk8055UCqcJlVsIiwLgoJPEDjKOWG5CsboGaSdlDLGeIEAFcrrk+PLPXbyOLr9YgsEVYo9ZK1h3seDBEAaquqRFDNKrybvHQwWlA74TOst+b3beQh/XVpVzBiJHEhQATEiC40oyTZeghPLRqPVk1RSwGZcSRfWQ/yuNb0WOEQbqkzIFvigDFj01qOAFJ5QgLhcjvDZ4cycS+ORW1IHx93Lzp4GeQtpldFeXFxvON1TOrfe0KAgQ7PMl17rGypflEkwlaPzqYls7Lwxx+xkLMf7AY8LHDVwzmDXz6+1kspbi3DctomiLNpvDtleajeOATsnjnoG4QDhy6P3eXaeMhPnAv9IIxBmdjaN9Hri2nGEnHUhrDg1P+OoiNahlj7ZQkVjmgsBOkClTtHxUqo5FNPDwpALEw9aekCRnttlnwzOm/TMW8JIbuw2R/GKz4VCzqqDfAODQW9rdH0q2iKhKXVd1jslhxGkAw7P+wg+mMVRdhIoLhzFRfmg7Mk+8SrrKGEdwtUz8DBKgW6gOBkVs6gMXKimwamLp+QkDTcO/gIrWbUYR04wCl7ESJQryS/uDJGMA3nvZbdGBIfAOC2gMEk0AU3CJSIkEM+yTuUmobSHgcCRMshn46iebAb5FuAqs21lCLyuY4xIogQJp6NsYHYnmYyuCQMmMmLePgSQCVQohFYH17hl8Q1c6RDZzsM6aBnCCledW6hCVfEgF4YeSaMfQSB7kSCDWtc1vICA3bLepUDHSgCSVg7WWbLKugkUDZsh+xVfY5xzy6HJqVS6bELpBQZt0IuUygpe2FoIoCjmPR0mjEOMIFolZCcX4XlXFfEdvNOSc8WlPWW6VZGTdI35cBuhyEMXECFg0D7i3yy9EsWUuMDRFvksesFBTTZBLJHM4UNwsUWGoxzLEwmzyjrJ6Wokig6oNPS0Usy37JBWXqfc15bSHMjGGbAXOjglYBv9DKaHt9UBPoTIsijJl9BoinHgDVk5BEluDuQQfT/BgzTJVZkaeIUNZq5Cxkza+17rUIv8opw6N0j8BGGH31OXPUXbNnPwBVgGuoOjAKrUGOqPZIqLykGdSO1lrxlvKwQcaFyfmPBZIcFnk9MIJq8cTObUNnbwLgaF7EHcasSNqgbluLfZCOsmhffItfl6Ag+TlQgcL9AjGB6WIJaoQ1K7LtoA02/yU6ktCliYcQmD6GbQyhrUn5ogfxyyzaS0LOLxCSbsmdxJkz/TJqgh6ADUFkXQ8o3lT8XIkURMVwgJLZqB3k5QGDxphHaDoxY0iGGOcgsB5o3SctlCRgwbsDfEueW+u3ATGove0ASkkAuHoVmQLBgQVQJfpoSe2yySwikHDe0DOCEYiMBn25jJWXTDUiChrL7oKFLUGF9VVNBYGQaCvrGwSkVjWITWPnHQ1ULi0J/TQT53JAjkBYxDv6SU7VoQfZfZFjUVnY5XpkFs9X5X2j40q5wJVLLGW2qlLSHseiE2nQCsROdhF6ncIaL2WI9OE27aJv1qbQlhmRDD/awK+hKVDy10hmAuLiHp3VxrQPRIKGdF18BByaX/kVOAURyoAgIobKRMF9FzJR8YV33gkAVUIAo/kzyqig4fBXZemfTwCLQv2AmVRii1dGMOFKUDhDW0hwaLrwjhM1GTPVoAY0DgkG0owxChXhSIimRR3qIysc2m6VV/8haAehlWZoGjLMLG6WANoh9evFj5aMVGovRyuEf1iNE8QfkpaMCsI8pws5Cmc8cAAd4rH3pR2MIeCu7hkgHcpxz8ic4f0XM5iCm7rVGhmgudmM22zx8SJKDoI5ycVAZn+mRmGQp1BRug90d/hSq5zB+ghCe4MmgEde9tLmJZtdsa0TW0ltG1iK63kOkRpR9lxygLVyG7ZoWDKIE7gAz9HVSgnb2F/h29zaGZgukgDQd7rn32c3lCT2rtBgcppE6VOOCkdXZ7ghmeq1NE32AXg6RhiWBojd1lMLQ+lQiG1khdBkNrC4kTeloftSeY0QowqYvaE8zATTRhPthsIrUZ1H1kkjDfE8zATbSB9J6pPbAMbfK8J5iBZWjD29E2HKVoEgN4q2XW08HATbTh+2CZiES0VDrY6CYa0d7ITeu5aUQHGy2zHswgm2jHDIPUJrH+rdxEYv0bBTCN9YlgtrqJxvpU1t7ITeuJcrCLsTVmaBKEuoC2sQLTJMiNAni9m64YM7TR4I3qDG0yeCM30QaDNwpg2jiZyk2kT7YnmJGbSD7fE8xIkJOyYU8wgwq8ObVJgzhqapNebLCpTZpR3oib1oO5YnewHswVm7j1YEY3XElT8sGeIOk0hAiGdn6wJ5hBzNCOVvYEM8imrQG8HswV+yZazN1IXNHcfCNxRUsAIhhanRh0lKRzGaq4IgXgnmBGc2CSBNgTzKDO0FqNPcEM6gxtwr0nmMG9B9qwZ08wgxshtGnlnmBGd2VIQ+U9wQxuEdFebMBNpLPWkzozuGpAecHRVQMKpzxSav0jhbcfKYLwkUS6lKsGP75cNXCx6eplY0IjtXQBgigbeipda5WxKphq56sG2hZfY+nXuw7m6BGMRtK5mkpUzTu7LJ9LMSGSuXHW4f9ZuTyClbuJCx+sddabvgF1jcsGfbP0kE4RrgdX4acEKCwLl/vSWcx+3tUIfY0liFOUZnLG6heUJ8sa6zbQz6OsoZbSr9EkARdqyxsL3goWRChaFCe4rstzUsXkz6HUk3iLcnhx43tX+YMVDsUIlRtvhEoVHWK7GCYRtrrPOFSbN02s4pM8h1JO5i3Kk722Pa5uhAxTaidZUa7XU65ZUpAGrcGULSubzbLuAVvyU5QhTIpsyr99c+Pcc3kzrBAiTJhRWmFH0GC/FmRRA5SXKYblYXQi2EkaZV4QLmtnSk4dnFISRdGZiyuutOfTor7nfj3y8AgAyNTIfKkZZSnCoaU4ZeerLkIiY4N+NdiyQGQUQFq+DxoVuO/3kphQpt8WDqivDuoud0JKKWakw7yrzdURmOX6A7JYvwWz7amxSmf0DQUa3oBztOr3WCO6m6QrirYo+bAi3qtHfyzoKRpjj9Fse4huCUIGFHbO0eJoaAYoXSd6N9BMQUypl7UzxLB4g0Yse+Ny8ruhiTAJV9yzYvvdNigVsGWQzNWoXUm5xcBf0kycmkb7PR1lioleQF4KZdEFuNbgqAKCbSUjgkHoLi8LguYIzRLDyu9oGhjE8po0467BNNGhP0KAoGxGAclSeI7Lgr8xZ2PYTfYtmIv7gbQYjq1qDgkic+dpXlAPi0Dx0VZJG9E25bhcEuPH1eZssbm8rUh6CnKpVlSNOEmmqxOu0BXrUFCdm+DA1hNuqX3vVMMMp+cZxVGktdKoqq45gNBs5nAUMipq6DClIfi88WgS8nPp0xNE5DvboN+dtFavhXjbk3ZFMAjabBiPMJCWujds6JEMFHDNuQJtWeAYPtk3cGY0SDT7Fs3Gx0WbVKrTfSJvUj9gTSwWgbxyYFGp+51atZQbp8+geW+bbY+T9YpnH3lgLcnSyw0UtkzoU6x3XEN/iGUD2Dh55Knl0ih/h2abbaKwDSK/wjUaDI4Cgy4AnCkQxMLVXKHZFtsINfnTwFHgzLdwtm34K8mrcGhfdO3HrQHtSQIKGCe5DGXpC39+0L84i2bXwEFj1YxF+XO8nzA5pZmH3Ga1eBVNLg0qZ2YGcxw3F1y18RHNxWYXCtRVQxOoW38KhcjIcSS+dVmosFyM8+FcTol+g3E30xTf7/JDjFbZx3hIIvShVbDW+as/QCfa5SoGpJY+Yxp7jGZb2HjZpy7oOmoS6I2KNqDw5ljRpYrWM17yRWsdh414LsVHMbyiFp8ujnMvsyyhY0m5l2KEsEezX5DzuRVZK7dL0IAX3rDUbBl0j1MQBEl8ujh+5gHNCAvfBHrGKJHdGvomida/G8dVn3QCg82dbXAeTP2KZVkYN25Sr1h0oBPm5SX2CMrTWaNDNFASurjMPLROH+YdFiqs0PyZqtSk3KspXhbrhQ1ag84hdo7vN71fYv9xtMRO4u/BeQGp96HOfkkBPNjNIzUbVDAkhhqAIek0IhhaodkTzGjlgEQIgwknqdWgHpKS+GAw4SR1GkQwNOIeuInUnxJjhiZq9gQzsAxNfQ6WMUjNMvFYh9YnDI4CSSMWoptoXcKeYEYntqQh8J50MHpaM2k+OdrNo3Abdf+BNNLd0zJXdNN6oryim2isT7QM7XxgT8tc0U20wRN1Z2ZjAK8HM/zCh21uWg/mim6iKUUiGNpxx6DokZQiFczG1F6v9EZ1ZqNl1oMZBPDWbKJp6Bu5ab0GvqKb1oO5Yp2hdRc3ctN6QX5FOqC1OjdibVqrcyM30VqdG8nO9X3TFbNpPZgrEuX6vumK2UTrSG+UTbSOlDosIg2CL4OhDW+prE3y+Z5gRpMrUkc4kBAkyxIXBWl9z55gBiuUNHW/J5jBciltdLonmNHaLUnD7glmdPGBpNT2BDOowDRxtCeY0bieRHR7ghl+4QOlaI36JspR1YodYNILDneACQ37I4UFHym8/UgRhI8kOULaAf7peQdY+2ZzjJHJ/txyXVRiIQXevweiGR2SRGDdd4AHO8BCGHu0BPyMkk/h72cHODhzfgf43aby/+8KsIfDw/s9u4PD1d/PCrDXNJTbVoB3ONUPwU/m/aG+lmFS5EP9nwibD06gqWjoKBzvlyVcf4hErYpVlYQ31fsQlj30vp9ysisIPfh288FcfnCpJS0SOWuDtGZ5dI4qvJ/HaLgRmYsPXJTQy+NuxRk0QvLjNemNG2glOys5PNR6Q5AF0PSvmwBBpqSUq1kuoa+P81O87u7strnYb3M5h1IfQn/aR84ejYmIrNYi0XRBS5Xl6ZzOnSkWQprjne1ti0RIfu40D8zw0O9TVYcCaySTaP+0d7pfHprDWKgzK/fdUbRdYBIa5EII/aFPvNnYxVCYvxaRi1SaMDH0qzCHVSJ/XO2XJSspv9dR53b9Cxp1SLN+L6d/kYzr32/jHcuxT6B4Vo7H5YvV5WTRtUhUVxXc87O+RZiCkiFYbx0yPFx01Oky0Rk0oTSO5jEyBUGIjAqI5gqi0SAeLnjxxi3PCuVycrJr8hnN8iB02R8gzfULmov7riQ0RiVbsu3fUdWvblpVoFr7zdaqKjRmjVktK+T9Sw3eoFkeEi/spN+iufi0UBKa7HOFCTKLpSCrW58JVjQEXraUSwTrhuXh2iAN8QaNO2ebFUtf51b9szAeL8ZcgCDQArUmmf4QnYI3TGgPDs8a7rXGOsTHa9QsflKwl38TNePl+gvjBhIX7N4GXGkuT/owN5ok0njtVoeRJFq7kWVopftGc3kax95oLk+j2Ftt7ZBIjTj72Oqm9WBG02dSal4GQyMRatEjpebg+ITEIsR52daYWW+ZUcxsXXpYbZkrHu2vBzNKbVIFHZymkzQZEQytgg6OT0hylbo3Saqge4K55gbGajcNLEOroHuKq8HxCa1O7AlmcHxCS809wYyOT0g+3xPMaGuHlA17ghH3Q4I1hwT36f19en+f3t+n9/fp/X16f5/e36f39+n9fXp/n97fp/f36f19en+f3t+n9/fp/X16f5/e36f39+n9fXp/q+n9y5j6/wA=</a:t>
            </a:r>
            <a:endParaRPr lang="pt-BR" sz="500" dirty="0"/>
          </a:p>
        </p:txBody>
      </p:sp>
      <p:pic>
        <p:nvPicPr>
          <p:cNvPr id="5" name="Imagem 4">
            <a:extLst>
              <a:ext uri="{FF2B5EF4-FFF2-40B4-BE49-F238E27FC236}">
                <a16:creationId xmlns:a16="http://schemas.microsoft.com/office/drawing/2014/main" id="{54182EF4-3579-F065-775E-A71083650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956" y="1230922"/>
            <a:ext cx="4820382" cy="3739663"/>
          </a:xfrm>
          <a:prstGeom prst="rect">
            <a:avLst/>
          </a:prstGeom>
        </p:spPr>
      </p:pic>
      <p:sp>
        <p:nvSpPr>
          <p:cNvPr id="6" name="CaixaDeTexto 5">
            <a:extLst>
              <a:ext uri="{FF2B5EF4-FFF2-40B4-BE49-F238E27FC236}">
                <a16:creationId xmlns:a16="http://schemas.microsoft.com/office/drawing/2014/main" id="{7FE4FB8D-9DD4-1FB0-0063-269235FED6F4}"/>
              </a:ext>
            </a:extLst>
          </p:cNvPr>
          <p:cNvSpPr txBox="1"/>
          <p:nvPr/>
        </p:nvSpPr>
        <p:spPr>
          <a:xfrm>
            <a:off x="8604737" y="5226967"/>
            <a:ext cx="1441939" cy="400110"/>
          </a:xfrm>
          <a:prstGeom prst="rect">
            <a:avLst/>
          </a:prstGeom>
          <a:noFill/>
        </p:spPr>
        <p:txBody>
          <a:bodyPr wrap="square" rtlCol="0">
            <a:spAutoFit/>
          </a:bodyPr>
          <a:lstStyle/>
          <a:p>
            <a:r>
              <a:rPr lang="pt-BR" sz="2000" dirty="0">
                <a:solidFill>
                  <a:schemeClr val="tx1"/>
                </a:solidFill>
                <a:latin typeface="Roboto" panose="02000000000000000000" pitchFamily="2" charset="0"/>
                <a:ea typeface="Roboto" panose="02000000000000000000" pitchFamily="2" charset="0"/>
              </a:rPr>
              <a:t>VDI-Link</a:t>
            </a:r>
          </a:p>
        </p:txBody>
      </p:sp>
    </p:spTree>
    <p:extLst>
      <p:ext uri="{BB962C8B-B14F-4D97-AF65-F5344CB8AC3E}">
        <p14:creationId xmlns:p14="http://schemas.microsoft.com/office/powerpoint/2010/main" val="389127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2D244-381A-2879-95B0-376ABBCD8A04}"/>
              </a:ext>
            </a:extLst>
          </p:cNvPr>
          <p:cNvSpPr>
            <a:spLocks noGrp="1"/>
          </p:cNvSpPr>
          <p:nvPr>
            <p:ph type="title"/>
          </p:nvPr>
        </p:nvSpPr>
        <p:spPr>
          <a:xfrm>
            <a:off x="842769" y="550985"/>
            <a:ext cx="4679600" cy="867507"/>
          </a:xfrm>
        </p:spPr>
        <p:txBody>
          <a:bodyPr/>
          <a:lstStyle/>
          <a:p>
            <a:r>
              <a:rPr lang="pt-BR" dirty="0"/>
              <a:t>             Parte III </a:t>
            </a:r>
          </a:p>
        </p:txBody>
      </p:sp>
      <p:sp>
        <p:nvSpPr>
          <p:cNvPr id="3" name="Subtítulo 2">
            <a:extLst>
              <a:ext uri="{FF2B5EF4-FFF2-40B4-BE49-F238E27FC236}">
                <a16:creationId xmlns:a16="http://schemas.microsoft.com/office/drawing/2014/main" id="{4EB75E2A-7FB8-10D4-7B95-A25CB19A7445}"/>
              </a:ext>
            </a:extLst>
          </p:cNvPr>
          <p:cNvSpPr>
            <a:spLocks noGrp="1"/>
          </p:cNvSpPr>
          <p:nvPr>
            <p:ph type="subTitle" idx="1"/>
          </p:nvPr>
        </p:nvSpPr>
        <p:spPr>
          <a:xfrm>
            <a:off x="304799" y="1066800"/>
            <a:ext cx="5392615" cy="5017477"/>
          </a:xfrm>
        </p:spPr>
        <p:txBody>
          <a:bodyPr/>
          <a:lstStyle/>
          <a:p>
            <a:pPr>
              <a:buFont typeface="Arial" panose="020B0604020202020204" pitchFamily="34" charset="0"/>
              <a:buChar char="•"/>
            </a:pPr>
            <a:r>
              <a:rPr lang="pt-BR" sz="500" dirty="0">
                <a:ea typeface="+mj-lt"/>
                <a:cs typeface="+mj-lt"/>
              </a:rPr>
              <a:t>:http://ns.logic.ly/1.6;base64,vV3LjhzHdvwVYtbMUj5PZhqXhhc24LvxxrC3Rj6vaFAcQRzalL/ekV01wxl2d91TrOqmIGogznRHn0dEnKxTxb98evzbx/Lpz3fffvv0+cuHh1+fnn7/h19++fxlOv3B9OnPX9RED//4l/L1y9Pjb+8+p9/ah4d//feHd09//o6vpPFO5UQiJl+EDabjqy5F0C3qkKytZvw0910e83+38rS89pf//fhUfv2n5295ePf1Y/3wkK1ryrggvCUprM1BpBSl6ETFFZUypfTw7tuHByvDw7s/</a:t>
            </a:r>
            <a:r>
              <a:rPr lang="pt-BR" sz="500" dirty="0" err="1">
                <a:ea typeface="+mj-lt"/>
                <a:cs typeface="+mj-lt"/>
              </a:rPr>
              <a:t>Pzwo</a:t>
            </a:r>
            <a:r>
              <a:rPr lang="pt-BR" sz="500" dirty="0">
                <a:ea typeface="+mj-lt"/>
                <a:cs typeface="+mj-lt"/>
              </a:rPr>
              <a:t>//Duj8en9PTx8fOHhygf3rVvvz/+8fRvp4/</a:t>
            </a:r>
            <a:r>
              <a:rPr lang="pt-BR" sz="500" dirty="0" err="1">
                <a:ea typeface="+mj-lt"/>
                <a:cs typeface="+mj-lt"/>
              </a:rPr>
              <a:t>yfw</a:t>
            </a:r>
            <a:r>
              <a:rPr lang="pt-BR" sz="500" dirty="0">
                <a:ea typeface="+mj-lt"/>
                <a:cs typeface="+mj-lt"/>
              </a:rPr>
              <a:t>/vHr8+/f71CbB6+vSlPfzCghF96pmiFb7lJKxzXqSmkyDfe5dB+mz0CYbTZtInIHpS8fUvtwrs208CC86SdbqJlJUWtvgqktdKaG2qohocpXICRo4Q8wFMqPAGWgi0hqz8JDLrQ/LeW9Gi8cJqqiJai9IpqSZvuspNnpD5YF6Q6S3I/ucnkbkkqw4+iqpbFlZljQLuVuRSZLe6du/zCVlU35G5Lcjy30WWPtezgBnnbU9BoOCRStUcEAUtek8RNV8cQJ9gKYqTdidcVspJOvnyS/+I6uPnGYXhIPBN6ZKKFbElpCz0LEIjK4wpeHfTikt2DkygKSwItJ2CdwchIBMrpVDQWDYKS96LYGIXruA/scpgWz8hCGZ88BmBlQciaDU6qk0LV0FstgTUhUZSklEq4l1KoTkLRN9jYN1ExyHoeB8yBt0QqrDGgF8TEPhkg3NN+lrqwjX0PQbhwBhI0jkn0FttrQsbrUQlarQuuaw7qZYqLaSrXipxEN9hCKqMUaIbRA8KCDr6NFZbRXeSsjNFujjTvvb2eyWqA7PgfPW5SCVUrw69QF2AYfMIiY2UenR67gWl/DNLGK8n+70ZryPQZwg+Pz79iKBbwmdGD1KMENsOxY0qZJRFN8GUVpSlBYGdtU9bP9Hr978KQHEAKFJmMJJIMyGdvkpSyBbABrWUEpcQRDuZ1+w4h0NH4hUlC42E4EbfjJB6kFO2SUB3qzDF9Z6lVCiShR7d5F4r7wImTPY1GLcLjaPmjSES8AMN5eE1ysM64aijQVKTfdFdHS6hMVC640KTbfUkuxHJOSSqRi+iIXgCKAZYK9Zs4tKvcvIXwKi3rXumbZvQBJlcaxlvL8NgjxJBnjBv0P2Ym5ZeBzPzl6RLZWOMedvHdhcc6AksayNYN2i8DVYjLk4JqllHk5Izyc2EHt9q/</a:t>
            </a:r>
            <a:r>
              <a:rPr lang="pt-BR" sz="500" dirty="0" err="1">
                <a:ea typeface="+mj-lt"/>
                <a:cs typeface="+mj-lt"/>
              </a:rPr>
              <a:t>BIc</a:t>
            </a:r>
            <a:r>
              <a:rPr lang="pt-BR" sz="500" dirty="0">
                <a:ea typeface="+mj-lt"/>
                <a:cs typeface="+mj-lt"/>
              </a:rPr>
              <a:t>/ZZZzS4wHkWam0MjwdfCFCFnscYqdFHFBO9d0O5FXcw5GHNoEfdsmvFQ2yy9Qd2A3sBzoFpV2rC3WebZ1ZLVF9HQgaEpJQSLXhZKBfS3SxqzhSOhqsEIQM73OpdNcPL2ofE+aWgMbEAGx9gWjAjKD/JFeYZSi4llsULqYn/7NzW8ITSPf5wNH9qrGFAv2lYCDyckbERGN0e+tmCDjkvRxEm9dYN/</a:t>
            </a:r>
            <a:r>
              <a:rPr lang="pt-BR" sz="500" dirty="0" err="1">
                <a:ea typeface="+mj-lt"/>
                <a:cs typeface="+mj-lt"/>
              </a:rPr>
              <a:t>DucvJ</a:t>
            </a:r>
            <a:r>
              <a:rPr lang="pt-BR" sz="500" dirty="0">
                <a:ea typeface="+mj-lt"/>
                <a:cs typeface="+mj-lt"/>
              </a:rPr>
              <a:t>/VKFa5iCWdYPn38269P/5W/</a:t>
            </a:r>
            <a:r>
              <a:rPr lang="pt-BR" sz="500" dirty="0" err="1">
                <a:ea typeface="+mj-lt"/>
                <a:cs typeface="+mj-lt"/>
              </a:rPr>
              <a:t>fspn</a:t>
            </a:r>
            <a:r>
              <a:rPr lang="pt-BR" sz="500" dirty="0">
                <a:ea typeface="+mj-lt"/>
                <a:cs typeface="+mj-lt"/>
              </a:rPr>
              <a:t>/Ad1sipEkXsYc5lEuyuPrpIYRFpolajNlKP9m3efMXkQ0RvO+8FAY+QElvL4+TPA4BsWO/0ff/1nrhDMP/DXz7V9O7366UOefp7ns0/</a:t>
            </a:r>
            <a:r>
              <a:rPr lang="pt-BR" sz="500" dirty="0" err="1">
                <a:ea typeface="+mj-lt"/>
                <a:cs typeface="+mj-lt"/>
              </a:rPr>
              <a:t>fv</a:t>
            </a:r>
            <a:r>
              <a:rPr lang="pt-BR" sz="500" dirty="0">
                <a:ea typeface="+mj-lt"/>
                <a:cs typeface="+mj-lt"/>
              </a:rPr>
              <a:t>/y4ug6Gp5FHgpHXwfBE6ToYnutiguGJ0nUwPBPKTBNPk66D4Xny12D0dTA82l0BwxpRmGB4inQkmJU08bT6SDArBcyTgOtgeNM0MzI8dbwOhjdYMyPDm0yug+HNVszI8E4Ij2TglW7inROukB5L25hp4p0NXgfD0za2HOxL03ZtWknT3shsB7NSwLzjyJVuYqn+ndK0XbVvmCaeBWFGhneefWRkbpgmnh+6E89sN1c37KbtYG6YJp5TvFOaeE6RO6rsTBPPKTLB7FXt7ebqhqS3HcxKN+0lPZ5tvVOathvylTTtjQxvurhTN22PzA3TxJsu7qTa20eVNTCsUeM6GN5B4GswfmXWZnnYI8HQypkeyxwdCcZdB8OzAEeCsStgWEcaR4Ix18HwtOVIMGsnVyzSOhLMmu1k8cSRYNYYmPViK6THOtw/A/PpsZxO89+NCwR/jEsHp4sFX5gv+OMrfGr95QU4Rvo9R3jec+zVe45qvGeJLj7UL8s6HL6a1+p+WK/7z3952a9DPGSgmkREPwnrxyfIeAcMrJq8UrWSPHa/Dm5DolyCCC7C1MeEHDlXRZDd59ARBjVfVTdkJgX+k/h20jIsV9Xl5KQP1pCOSvqobrF8V1WiEk0ZNQNx0MqL3LoSOUrkNKacw7KOMq4BAihpIktmXOk6bQROHoBBTqhBjwTfYg8PZYNOL0lo5zCpKTRf8CZAUpE0bVJXcVkQVHKCwTHeK5ImOmdnkDQZ45wLCgWqTLBnly+P2MmTmPYrVRiqnEbJkhMhpJMFQBuaFtAUM8pgphA8AhaNjfhM2yP5s9t5KH9bezPCOY0eyHABKaELnaqZuqzRq2WjkeykjVaImTTax+0Qf2pNr0cJ0waWiYWAD85ApEABBFJlBgFJvVzCF6dr5lK7gN7SNnrpX3b2LMRbaTLOBnV1veF8T+nSekOHg4ydRKiD6zuYL+mshCnJh9xVcTRvzAmaHEm8H/D4KMGBcwf7cf3aGm0CEcpx3yaKIYzfEra9thEcB3XOEnwG4wDjK1MIZU6ecZOUCv9op1BmNIdGBztJ6yVKjnyMG66aX0hUwujQ6jjZAqMJK5WCHICpc/Ky1uZOZHpaGPJxktHqACg6SFr2yZC8yc66pZyWjvYlSjZ8LhC5aB72DQoGv20x9ZlEVcNT2rasd2qJIGgPHEGOI/jolkTRpEAuEuRiQjR0tk+8KTpGkUe5BgEdBhXYDonTyQgCM0hluoWmLpnSk3bSeeQLqkRmCY6eEBS8iNOgKy2v7gyxggN7H/SIRoKGIDg9gpg0hoCukRIVM4RnWafykzI2IEDQSB31c3DMaDaHfotIldu3MgRdtyklNFGGhbNJdyi710In35WDEjk1bx8CyAQpVMqaU2r8svgGrfSobB8QHYwMcUOqLi1UgVUCxEVgRrKYR1DIQWXYoD58jawQYL+sdxnIsVGAZI1HdJauIj9BohEzdL+RW4JzaTk0e5PrsE2gXmCwDrNIbaLihYlggJKa93SEch41gmrVsJ1SxeddVdR3DN5qKY3UdK50myon25bK6W6Eqk9TQIKBwfiIf4sORlVX0wLHEvpZDcIBJ7uolkqWyCG0mNDhoGN9ZmE2RSd725wG6UBK42grI0IvHm0VbC5jbSnPhey8g3phgjMKsbHPYEZ5k43IIUwWgZKvobGc4CAbukkYktI9xCGFcQUP1qQ041qUDTGYtQodM9kQBteBi8LinIY2aPwGY4c/M9czxds288gFVAa+Q4IATe4C/KOFkapJSCdae9lrxtsqhQQ6P05M5OyQkLPJWxRTMB4h82afOgSfokH3oG4t6sY0BzoeYzbKumsVAnptvj1Bxok0CicozAhOxqWINXhIWz9MG2CGXXmqrSeFCAupERDbHUZZB/5pGfbHo9tczssinpwQwtHJQzTls2xCGqKNQE0gQZI76c+kJNFEwjYYCau6g9/OcBgyW5R2R6IWNKhhCbqFAQvOWL1sIaOGHdQb5pxkGCnchYYwG7qIFvLxdGgWtYgOQpWhlzlj5naLpfDGw0OHCE2IDibwOTZu8oRpWCs0FNmriWJVjQvNJAOPVRAg+BtCVBoGw6qsDVlCrhYRh/+cTvZ5IEEhL2A85iVjaHhBzF1uX9U0TDrBuA6zNeZdTePQrEmhwGRd9txrX0rYDyJ2QwBIY/KgxSoPiOAeCpg0kaZ91q+1nlGWGTU8rlXBX4L5MEIXGObqM5rez1wDoUdDeVLDA0ejl/lHTxFB8ZAKGKC4UzJ9wsyVQxTSjAOHouACQfxCy2QaJnwQ7LwyGZAReF+oE5hGGbNMYx4SZSOMNbyHhYpvKOELVVMCRgDnIOCwbaBhmNCgKkxFJtBbMi71OTSD9adAADRo2LgFjiGUjbeRHKofWbzKfDyy0aBeifSYUTFWZjg/Aw9YbAINd4I1nScGGPDBfJhFEQs6Ee7pJgOkz3jkE5M/qud6EXN2W5MBmyubBRUa5w8ZFlCNI5ySTYFmhuxmGwp3hRhg9sd8BZZczh/ghCekMloU9ZhtrmLZtNuaMDX0XjC1qOG30OkJ1A/acYaQKnTX7HBQJUgHkGG+gwukOVuY3zHbnIYphA7WcGXPdZz9XD+hZ412KxdSWJMq84CTN9kdCWb1ujrH9K3sYrA8LBMMb7C7DoY3pzLB8Aap62B4YyHzhJ43Rx0JZm0FmDVFHQlmJU08Y76y2cQaM7j7yCxjfiSYlTTxDqSPbO2VyPBOno8EsxIZ3uHt2jYchzSZBbw3MtvlYCVNvMP3lWUiltBy5WBnmnhCe6c0bdemNTnYGZntYFa6iXeZYaW1Wap/rzSxVP9OBcxTfSaYvWniqT5XtXdq03ahXNnF2FszPAvCXUDbycA8C3KnAt6ephvWDO9o8E48wzsZvFOaeAeDdypg3nEyV5tYn+xIMGtpYuX8SDBrhpzVDUeCWWHg3a3NOojjtjbrxVY2tVlnlHfSpu1gbjgdbAdzwyFuO5i1O1xZp+Qre4KsqyFMMLzrB0eCWakZ3qWVI8GsdNPeAt4O5oZzE6/m7mSueGm+k7niNQATDI8nViZK1nUZrrliFeCRYNbOgVkW4EgwKzzDGzWOBLPCM7wT7iPBrNz3wDvsORLMyh0hvNPKI8Gs3SvDOlQ+EszKXUS8F1vRJta11jOeWbnVgPOCa7cacDTlPYfr33N0+z3HEL5nie7lWw049wBYqqGlOu67OuEcpYUJz/uWazI9eFq2wrWaUGLSefL4f6SXZ6NKP0kVIpGn4MZq0o9X4X9qEXzseJ4KOyEJUA38lvHeoihfxvpXKmHemohjoSSqc1hu8o7sC6yztYmfgtViq3XcwZKVRupJdhEDKRFVrFZVr6RtyyNK1RQuwbKTeg3rbOHwp2BFUh6ND5bEK4MVkkcdVSc0SsSO8wTT560OMnLSl2Dpyb2GdbZD9nOwCoJlvRbV+EFW0opsoLu9I1i9GCpu2aVAtOQ5rBgnsydYl55yW/A5Y0KQCogKkYKojJtsCB1lgs4pLo92U5Em7Yx7gbQscRk9DTTGaFCMd1cXRnlPewVblnGz4emGepi+JEJtBU2ekLJavaH5xhGl0WbRfo/Qso7jDECSPAaNiTKMu3yEMm7cexvBVh5eqQx6zzkVVPi8+SzNGzDLzQToRPsazL5nsBpb4MIrHLEDg1sz7gpNmBWybaBAVctp4XowwHjI5jkaR2/R7HskbY1KRxC1lBgYLBQYvtGr4a27q6gp87LEhaJVr9CoZQtbT+EwNAkhkUYGUWncKQbdh/ZELXxL1tdceorypa/UeWhsODJRrroUFMyaMgRP7XtHoirkqteCCoY8+rKs27k3aJYaNuHA0CAgJFu2QvqO0CSPaQMFAmJMCgagypKWdXnnLtawn+g1mKvbdrwaTr1ZCUHXZYirrCDAqkA+loymhCGkpOWWK/mWbS6SzfXdP9YzhWsj1SzqJLuugcZgxrSxgo67ksA2Gm7hvh+kfoYz+oyTKNaSJgZ+20qEZFGRSBQ6Klm4GmNhn4ILsNzlmfrsBEv2Q2wwPU7Wmu9EvO+5tSo6FG1xQiYEyGo7xh9MHA5+spXSgLYucJyc6BWcGQ0ajV6j2fnwZZdr83acb7s8LldmkapCX3nIprbjDlWz0I23F9D8GJt9D2cNRpaQZBQ96zroBn5VZ7h+Cl5aOAy17NM6r99karkFU/6AZl9skqIOy9yQGgsFB8HAU0MzFYpY+VYabNgSG2WmcF44Bpr5Gs6+fXmjZVMew4Bt4+JlhNnPQIHgZF9gFkOVz4/NVxfRHFo4GFO6I9Cfl+N6jTdWBFhm0WowyZXa4XJmZXBv6+ZKqnY+8LhS8bHCXXWMVLaPZzqogh5H45MvysTlNrMQL/WUGvcDHhaaGsad8XCfTY9DMTQRprqmRB/6NR5Hk2i5sQFWy14IDb1Fs69sgh5nGBgkWlaYbyrm+By7F9XWpvroeC0Xr/W2bNQzFb+p4Q1cfL6GLYMuusaBJZdBxShhjO6ioudLr7o1SUvRQBdeqdQcGYx8U1QMS3y+hn3hcccoi9AV5r6k0d0W/iarPv6mGd9CthkKNo+j0Qco9Xcsy/q185P5jsVGvmBeXwlPkDxbLIY+Bydhqy8iwOuMo7HTegIpK5+lykzGfw/Fy5q6omgt5Bxm5+3dQmtHyiy5XjlsZ4063INTVr2uLLaxZgsuGJYgrYBh2TImGB6vHAlm7Xo9i/9XjgdZkwX3CiOL/leOB1mDBRMMT6dX0sQaR5k1w/MwR4JZiQzPbK5sMrBmY+Y1Ed5YsHIdjXWiwkwTbyg4Esza5U7WQe2RcrD2qGPWgePaYhtH27jLA6xD2SMjc8M0bRfKG6aJp/rMyPCO9I+MzA3TxDtn4i6c7Czg7WBW/7aEfWnaDuaGaeI5RSYY3uWMFdJjOUUumJ2tvd3prfHMzshsB7NSwHu7ieeh75Sm7R74hmnaDuaGPMObLu6Upu2G/IZywBt17qTavFHnTmnijTp3sp3b56YbdtN2MDcUyu1z0w27iTeR3qmbeBMp97CIde57HQzvrJar2qycHwlm7eSKNRGuWAhWZJlbdry550gwK/</a:t>
            </a:r>
            <a:r>
              <a:rPr lang="pt-BR" sz="500" dirty="0" err="1">
                <a:ea typeface="+mj-lt"/>
                <a:cs typeface="+mj-lt"/>
              </a:rPr>
              <a:t>uHPHd</a:t>
            </a:r>
            <a:r>
              <a:rPr lang="pt-BR" sz="500" dirty="0">
                <a:ea typeface="+mj-lt"/>
                <a:cs typeface="+mj-lt"/>
              </a:rPr>
              <a:t>/JJiVzUze0emRYNZ2Vlke9kgwa3cNsJzakWBWGJhnjo4Es3ZczxK6I8Gs/m0JHNJam5s4V6bOwLxsiv4/</a:t>
            </a:r>
            <a:endParaRPr lang="pt-BR" sz="500" dirty="0"/>
          </a:p>
        </p:txBody>
      </p:sp>
      <p:pic>
        <p:nvPicPr>
          <p:cNvPr id="5" name="Imagem 4">
            <a:extLst>
              <a:ext uri="{FF2B5EF4-FFF2-40B4-BE49-F238E27FC236}">
                <a16:creationId xmlns:a16="http://schemas.microsoft.com/office/drawing/2014/main" id="{1A678BCE-2BC9-7371-5EC2-4307A075A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32" y="1535722"/>
            <a:ext cx="4841630" cy="3399693"/>
          </a:xfrm>
          <a:prstGeom prst="rect">
            <a:avLst/>
          </a:prstGeom>
        </p:spPr>
      </p:pic>
      <p:sp>
        <p:nvSpPr>
          <p:cNvPr id="6" name="CaixaDeTexto 5">
            <a:extLst>
              <a:ext uri="{FF2B5EF4-FFF2-40B4-BE49-F238E27FC236}">
                <a16:creationId xmlns:a16="http://schemas.microsoft.com/office/drawing/2014/main" id="{CC174374-E474-DA7E-5555-D0FBBC5F38FF}"/>
              </a:ext>
            </a:extLst>
          </p:cNvPr>
          <p:cNvSpPr txBox="1"/>
          <p:nvPr/>
        </p:nvSpPr>
        <p:spPr>
          <a:xfrm>
            <a:off x="8616462" y="5193323"/>
            <a:ext cx="1992923" cy="400110"/>
          </a:xfrm>
          <a:prstGeom prst="rect">
            <a:avLst/>
          </a:prstGeom>
          <a:noFill/>
        </p:spPr>
        <p:txBody>
          <a:bodyPr wrap="square" rtlCol="0">
            <a:spAutoFit/>
          </a:bodyPr>
          <a:lstStyle/>
          <a:p>
            <a:r>
              <a:rPr lang="pt-BR" sz="2000" dirty="0">
                <a:solidFill>
                  <a:schemeClr val="tx1"/>
                </a:solidFill>
                <a:latin typeface="Roboto" panose="02000000000000000000" pitchFamily="2" charset="0"/>
                <a:ea typeface="Roboto" panose="02000000000000000000" pitchFamily="2" charset="0"/>
              </a:rPr>
              <a:t>VDS-Link</a:t>
            </a:r>
          </a:p>
        </p:txBody>
      </p:sp>
    </p:spTree>
    <p:extLst>
      <p:ext uri="{BB962C8B-B14F-4D97-AF65-F5344CB8AC3E}">
        <p14:creationId xmlns:p14="http://schemas.microsoft.com/office/powerpoint/2010/main" val="198321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F1DAB-C350-E345-7469-444E330AC552}"/>
              </a:ext>
            </a:extLst>
          </p:cNvPr>
          <p:cNvSpPr>
            <a:spLocks noGrp="1"/>
          </p:cNvSpPr>
          <p:nvPr>
            <p:ph type="title"/>
          </p:nvPr>
        </p:nvSpPr>
        <p:spPr>
          <a:xfrm>
            <a:off x="960000" y="515816"/>
            <a:ext cx="4679600" cy="726830"/>
          </a:xfrm>
        </p:spPr>
        <p:txBody>
          <a:bodyPr/>
          <a:lstStyle/>
          <a:p>
            <a:r>
              <a:rPr lang="pt-BR" dirty="0"/>
              <a:t>            Parte III</a:t>
            </a:r>
          </a:p>
        </p:txBody>
      </p:sp>
      <p:sp>
        <p:nvSpPr>
          <p:cNvPr id="3" name="Subtítulo 2">
            <a:extLst>
              <a:ext uri="{FF2B5EF4-FFF2-40B4-BE49-F238E27FC236}">
                <a16:creationId xmlns:a16="http://schemas.microsoft.com/office/drawing/2014/main" id="{F39D696B-E0B9-EBAE-509D-EEAA1B5366DF}"/>
              </a:ext>
            </a:extLst>
          </p:cNvPr>
          <p:cNvSpPr>
            <a:spLocks noGrp="1"/>
          </p:cNvSpPr>
          <p:nvPr>
            <p:ph type="subTitle" idx="1"/>
          </p:nvPr>
        </p:nvSpPr>
        <p:spPr>
          <a:xfrm>
            <a:off x="960000" y="1242646"/>
            <a:ext cx="4679600" cy="4736123"/>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Horizontal superior, 'B' ou HS:</a:t>
            </a:r>
            <a:br>
              <a:rPr lang="pt-BR" sz="1600" dirty="0">
                <a:latin typeface="Roboto" panose="02000000000000000000" pitchFamily="2" charset="0"/>
                <a:ea typeface="Roboto" panose="02000000000000000000" pitchFamily="2" charset="0"/>
                <a:cs typeface="Calibri"/>
              </a:rPr>
            </a:br>
            <a:r>
              <a:rPr lang="pt-BR" sz="1600" dirty="0">
                <a:latin typeface="Roboto" panose="02000000000000000000" pitchFamily="2" charset="0"/>
                <a:ea typeface="Roboto" panose="02000000000000000000" pitchFamily="2" charset="0"/>
                <a:cs typeface="Calibri"/>
              </a:rPr>
              <a:t>1011011111 1011011111 1011011111 10</a:t>
            </a:r>
            <a:br>
              <a:rPr lang="pt-BR" sz="1600" dirty="0">
                <a:latin typeface="Roboto" panose="02000000000000000000" pitchFamily="2" charset="0"/>
                <a:ea typeface="Roboto" panose="02000000000000000000" pitchFamily="2" charset="0"/>
                <a:cs typeface="Calibri"/>
              </a:rPr>
            </a:br>
            <a:r>
              <a:rPr lang="pt-BR" sz="1600" dirty="0">
                <a:latin typeface="Roboto" panose="02000000000000000000" pitchFamily="2" charset="0"/>
                <a:ea typeface="Roboto" panose="02000000000000000000" pitchFamily="2" charset="0"/>
                <a:cs typeface="+mj-lt"/>
              </a:rPr>
              <a:t>(a ∧ ¬b ∧ ¬c) ∨ (a ∧ c ∧ ¬e) ∨ (a ∧ ¬c ∧ d) ∨ ( ¬a ∧ c ∧ e) ∨ ( ¬a ∧ ¬c ∧ ¬e) ∨ (b ∧ c ∧ ¬d) ∨ (b ∧ ¬d ∧ e) ∨ ( ¬b ∧ d)</a:t>
            </a:r>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148BF2AE-CB39-9271-E198-4ECD4EA17FE3}"/>
              </a:ext>
            </a:extLst>
          </p:cNvPr>
          <p:cNvPicPr>
            <a:picLocks noChangeAspect="1"/>
          </p:cNvPicPr>
          <p:nvPr/>
        </p:nvPicPr>
        <p:blipFill>
          <a:blip r:embed="rId2"/>
          <a:stretch>
            <a:fillRect/>
          </a:stretch>
        </p:blipFill>
        <p:spPr>
          <a:xfrm>
            <a:off x="6243730" y="1101968"/>
            <a:ext cx="5666917" cy="4618894"/>
          </a:xfrm>
          <a:prstGeom prst="rect">
            <a:avLst/>
          </a:prstGeom>
        </p:spPr>
      </p:pic>
    </p:spTree>
    <p:extLst>
      <p:ext uri="{BB962C8B-B14F-4D97-AF65-F5344CB8AC3E}">
        <p14:creationId xmlns:p14="http://schemas.microsoft.com/office/powerpoint/2010/main" val="382750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16C38F-7F2B-3315-A932-02250AB65C46}"/>
              </a:ext>
            </a:extLst>
          </p:cNvPr>
          <p:cNvSpPr>
            <a:spLocks noGrp="1"/>
          </p:cNvSpPr>
          <p:nvPr>
            <p:ph type="title"/>
          </p:nvPr>
        </p:nvSpPr>
        <p:spPr>
          <a:xfrm>
            <a:off x="960000" y="562708"/>
            <a:ext cx="4679600" cy="750277"/>
          </a:xfrm>
        </p:spPr>
        <p:txBody>
          <a:bodyPr/>
          <a:lstStyle/>
          <a:p>
            <a:r>
              <a:rPr lang="pt-BR" dirty="0"/>
              <a:t>             Parte III</a:t>
            </a:r>
          </a:p>
        </p:txBody>
      </p:sp>
      <p:sp>
        <p:nvSpPr>
          <p:cNvPr id="3" name="Subtítulo 2">
            <a:extLst>
              <a:ext uri="{FF2B5EF4-FFF2-40B4-BE49-F238E27FC236}">
                <a16:creationId xmlns:a16="http://schemas.microsoft.com/office/drawing/2014/main" id="{9C4473A1-B6A3-8E8F-8285-9565CDC24152}"/>
              </a:ext>
            </a:extLst>
          </p:cNvPr>
          <p:cNvSpPr>
            <a:spLocks noGrp="1"/>
          </p:cNvSpPr>
          <p:nvPr>
            <p:ph type="subTitle" idx="1"/>
          </p:nvPr>
        </p:nvSpPr>
        <p:spPr>
          <a:xfrm>
            <a:off x="960000" y="1516449"/>
            <a:ext cx="4679600" cy="4333366"/>
          </a:xfrm>
        </p:spPr>
        <p:txBody>
          <a:bodyPr/>
          <a:lstStyle/>
          <a:p>
            <a:pPr>
              <a:buFont typeface="Arial" panose="020B0604020202020204" pitchFamily="34" charset="0"/>
              <a:buChar char="•"/>
            </a:pPr>
            <a:endParaRPr lang="pt-BR" sz="900" dirty="0"/>
          </a:p>
          <a:p>
            <a:pPr marL="412750" indent="-285750">
              <a:buFont typeface="Arial" panose="020B0604020202020204" pitchFamily="34" charset="0"/>
              <a:buChar char="•"/>
            </a:pPr>
            <a:r>
              <a:rPr lang="pt-BR" sz="900" dirty="0"/>
              <a:t>http://ns.logic.ly/1.6;base64,vZrbbhpJEIZfBXHf4z5WdUdxtBd7kwfY61UfY69YiGKsjd9+a5iJDcEzKsRgbmxhoD/q8P9VLX/e7L495s3L6ue/m+3T/fphv//+6e5u+9Qd/tBtXu5UB+svn3fpn5r3q/3L93q/fvrvcZ8f/vj1kvXq+bHcr5N1VRnnBVqQwtrkRYxBigaQXVYxQYzr1c/7tZV+vXq5Xytcr37s9nH/uNver4Ncr3bP++/Pe+JocfNU13escwPGliBYgTVFYZ1DEauOArC1Jr3EZPThXKdNpw8n606F44dbhsQ7C9bpKmJSWtiMRUTUSmhtioLiHcR8IAEHFNWeRCh/wuI9LIJi0UdEtKIGg8JqKCJYCyLkWCKaplKVBxT05hVF3wTFRVm0xyCKrklYlbTwulmRcpbN6tIQ0wElqDcUdyVK3JazkBiHtkUvqEopO6o6QvBatBYDFWp2RHngUBA67Q4gVspOOvn60L9jPG4HCsMhwKp0jtmKUCMlxbckfAUrjMl0uqnZRTtEwkPnRwJtO49uIQIwoUD0mZrDBmEBUXgTmnCZfoQiva3tQOBN/8UHAisXJKglOChVC1caqUT2VAiakhKNUoFOyRmGLAC8xcC6DpYjaHQOGEP17ouwxkjhIxFgtN65KrHkMuoFvMXALxgDCTqlSBJVam3CBiupEjU1J7ikG6gaC4xKqV4rsRevxQiKDEFSN4jmFRE0asxQbBHNSUjOZOnCoNUa7VslqgWz4LBgylIJ1YqjXoAmSDRTHxIbILbg9NALSuEvWTCoO/vWjNME+oxgu9v/TtAs0HemHoQQMsUAswjKJyqLZrzJNSsLI4EdDEtb7OD4/EkAxQFQoEyvSCIOgnT4LUohqyc1KDnnMIYg2M4cy+EQDh2AV5QsGkmmGbAaIXUvTslGQd5ZhMmutSSloiIZ5dF17tg9Rxjf2WMYdxWNg4rGAAjy9ErlgZrKwzrhoFGDxCrbaKXav0djyMuWC02yBUE2I6JzlKgSUAQDZPPkGKRaoSQTxn6VHb4Do05b98zMLqLxMrpaEx0vfa8eOZB40sRFzh5S1RK1N4N+SXivbIwxp31sr8IhP1GUI6Dxi0zdeqspLk4JKEkHE6Mz0Q2CHk5NfQyOPlVWcxUMUpGm6qiRaBilsYdyFkooQmeVjUd0XrtXdzHnMGbRIm7JVIPktkmioboheSOdI6lVufYjapJpmEzB6ndpYMHQ5Oy9pV4WSnnqbxe1CNGBUMXQ3A4OWxnKxjt5+9AgRk0eQ2NAIo2x1RvhFfbiS+Xpc8km5HEUUu/2N57U8AWh2f04WyA0quCpXrQtQDocKWF9ZHR1gKV663UYiyZ06nQafOmHedmpI1eYZPFnLJvHbw/7v9PzJp3pH7mTVT6I1Hy/TElqd4XUVZJ2i+prAaiD5Gg8OX1gQhKiE82T/dl5t93S4fTEOD7/9fVPrvAPb/i6LfVn/2nDlzq8nzdXH14/vl1Nw/A8cUmYmcjwTGgahjdlMWF4JjQNwxs6mWniedA0DG8GP4bR0zA8mZ2BYa0kTBieAy0JM5MmnjcvCTNTwDzJn4bhbc/MyPDccBqGt0gzI8PbRKZheLsUMzK8a7wlFXimm3h3ezOix/I2Zpp413vTMDxvY9vBdWm63Jtm0nRtZC6HmSlg3n3jTDexXP+D0nS5a98wTbwRhBkZ3g31kpG5YZp489AH6czlw9UNu+lymBumiTcpflCaeJMid1W5Mk28SZEJc61rXz5c3VD0LoeZ6aZrRY83tn5Qmi4fyGfSdG1keNvFB3XT5ZG5YZp428UHufblq8ocDGvVmIbhXfwdw+DMrs2aYZeEgZk7PdZwtCSMm4bhjQBLwtgZGNaVxpIwZhqG5y1LwszdXLFEa0mYubGTpRNLwswpMOvDZkSPdZl/BnM3/nPWl/8B</a:t>
            </a:r>
          </a:p>
        </p:txBody>
      </p:sp>
      <p:pic>
        <p:nvPicPr>
          <p:cNvPr id="5" name="Imagem 4">
            <a:extLst>
              <a:ext uri="{FF2B5EF4-FFF2-40B4-BE49-F238E27FC236}">
                <a16:creationId xmlns:a16="http://schemas.microsoft.com/office/drawing/2014/main" id="{1E4CF7C2-2E6B-4EE4-5C96-6861C22BD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108" y="1312985"/>
            <a:ext cx="4679600" cy="3598984"/>
          </a:xfrm>
          <a:prstGeom prst="rect">
            <a:avLst/>
          </a:prstGeom>
        </p:spPr>
      </p:pic>
      <p:sp>
        <p:nvSpPr>
          <p:cNvPr id="6" name="CaixaDeTexto 5">
            <a:extLst>
              <a:ext uri="{FF2B5EF4-FFF2-40B4-BE49-F238E27FC236}">
                <a16:creationId xmlns:a16="http://schemas.microsoft.com/office/drawing/2014/main" id="{4B89008F-C57C-365E-E427-B64F5F4B2A2A}"/>
              </a:ext>
            </a:extLst>
          </p:cNvPr>
          <p:cNvSpPr txBox="1"/>
          <p:nvPr/>
        </p:nvSpPr>
        <p:spPr>
          <a:xfrm>
            <a:off x="8862646" y="5248961"/>
            <a:ext cx="937846" cy="400110"/>
          </a:xfrm>
          <a:prstGeom prst="rect">
            <a:avLst/>
          </a:prstGeom>
          <a:noFill/>
        </p:spPr>
        <p:txBody>
          <a:bodyPr wrap="square" rtlCol="0">
            <a:spAutoFit/>
          </a:bodyPr>
          <a:lstStyle/>
          <a:p>
            <a:r>
              <a:rPr lang="pt-BR" sz="2000" dirty="0">
                <a:solidFill>
                  <a:schemeClr val="tx1"/>
                </a:solidFill>
                <a:latin typeface="Roboto" panose="02000000000000000000" pitchFamily="2" charset="0"/>
                <a:ea typeface="Roboto" panose="02000000000000000000" pitchFamily="2" charset="0"/>
              </a:rPr>
              <a:t>Link</a:t>
            </a:r>
          </a:p>
        </p:txBody>
      </p:sp>
    </p:spTree>
    <p:extLst>
      <p:ext uri="{BB962C8B-B14F-4D97-AF65-F5344CB8AC3E}">
        <p14:creationId xmlns:p14="http://schemas.microsoft.com/office/powerpoint/2010/main" val="2869179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49C23-FE5F-F54D-05BE-A5B23A1E164E}"/>
              </a:ext>
            </a:extLst>
          </p:cNvPr>
          <p:cNvSpPr>
            <a:spLocks noGrp="1"/>
          </p:cNvSpPr>
          <p:nvPr>
            <p:ph type="title"/>
          </p:nvPr>
        </p:nvSpPr>
        <p:spPr>
          <a:xfrm>
            <a:off x="960000" y="574431"/>
            <a:ext cx="4679600" cy="656492"/>
          </a:xfrm>
        </p:spPr>
        <p:txBody>
          <a:bodyPr/>
          <a:lstStyle/>
          <a:p>
            <a:r>
              <a:rPr lang="pt-BR" dirty="0"/>
              <a:t>            Parte III</a:t>
            </a:r>
          </a:p>
        </p:txBody>
      </p:sp>
      <p:sp>
        <p:nvSpPr>
          <p:cNvPr id="3" name="Subtítulo 2">
            <a:extLst>
              <a:ext uri="{FF2B5EF4-FFF2-40B4-BE49-F238E27FC236}">
                <a16:creationId xmlns:a16="http://schemas.microsoft.com/office/drawing/2014/main" id="{63CF1DD2-E772-46B6-3C7D-B4795D52BAF6}"/>
              </a:ext>
            </a:extLst>
          </p:cNvPr>
          <p:cNvSpPr>
            <a:spLocks noGrp="1"/>
          </p:cNvSpPr>
          <p:nvPr>
            <p:ph type="subTitle" idx="1"/>
          </p:nvPr>
        </p:nvSpPr>
        <p:spPr>
          <a:xfrm>
            <a:off x="867509" y="1336431"/>
            <a:ext cx="4865076" cy="4853354"/>
          </a:xfrm>
        </p:spPr>
        <p:txBody>
          <a:bodyPr/>
          <a:lstStyle/>
          <a:p>
            <a:pPr>
              <a:buFont typeface="Arial" panose="020B0604020202020204" pitchFamily="34" charset="0"/>
              <a:buChar char="•"/>
            </a:pPr>
            <a:r>
              <a:rPr lang="pt-BR" sz="1600" dirty="0">
                <a:latin typeface="Calibri"/>
                <a:ea typeface="Calibri"/>
                <a:cs typeface="Calibri"/>
              </a:rPr>
              <a:t>Horizontal central, 'G' ou HC:</a:t>
            </a:r>
            <a:br>
              <a:rPr lang="pt-BR" sz="1600" dirty="0">
                <a:latin typeface="Calibri"/>
                <a:ea typeface="Calibri"/>
                <a:cs typeface="Calibri"/>
              </a:rPr>
            </a:br>
            <a:r>
              <a:rPr lang="pt-BR" sz="1600" dirty="0">
                <a:latin typeface="Calibri"/>
                <a:ea typeface="Calibri"/>
                <a:cs typeface="Calibri"/>
              </a:rPr>
              <a:t>0011111011 0011111011 0011111011 00</a:t>
            </a:r>
            <a:br>
              <a:rPr lang="pt-BR" sz="1600" dirty="0">
                <a:latin typeface="Calibri"/>
                <a:ea typeface="Calibri"/>
                <a:cs typeface="Calibri"/>
              </a:rPr>
            </a:br>
            <a:r>
              <a:rPr lang="pt-BR" sz="1600" dirty="0">
                <a:ea typeface="+mj-lt"/>
                <a:cs typeface="+mj-lt"/>
              </a:rPr>
              <a:t>(a ∧ ¬b ∧ d) ∨ (a ∧ ¬c ∧ ¬e) ∨ ( ¬a ∧ b ∧ c) ∨ ( ¬a ∧ c ∧ ¬d) ∨ ( ¬a ∧ c ∧ ¬e) ∨ (b ∧ ¬d) ∨ ( ¬b ∧ ¬c ∧ d)</a:t>
            </a:r>
          </a:p>
          <a:p>
            <a:pPr>
              <a:buFont typeface="Arial" panose="020B0604020202020204" pitchFamily="34" charset="0"/>
              <a:buChar char="•"/>
            </a:pPr>
            <a:endParaRPr lang="pt-BR" sz="1600" dirty="0">
              <a:ea typeface="+mj-lt"/>
              <a:cs typeface="+mj-lt"/>
            </a:endParaRPr>
          </a:p>
          <a:p>
            <a:pPr>
              <a:buFont typeface="Arial" panose="020B0604020202020204" pitchFamily="34" charset="0"/>
              <a:buChar char="•"/>
            </a:pPr>
            <a:r>
              <a:rPr lang="pt-BR" sz="1600" dirty="0">
                <a:latin typeface="Calibri"/>
                <a:ea typeface="Calibri"/>
                <a:cs typeface="Calibri"/>
              </a:rPr>
              <a:t>Horizontal inferior, 'E' ou HI:</a:t>
            </a:r>
          </a:p>
          <a:p>
            <a:r>
              <a:rPr lang="pt-BR" sz="1600" dirty="0">
                <a:latin typeface="Calibri"/>
                <a:ea typeface="Calibri"/>
                <a:cs typeface="Calibri"/>
              </a:rPr>
              <a:t>       1011011011 1011011011 1011011011 10</a:t>
            </a:r>
          </a:p>
          <a:p>
            <a:r>
              <a:rPr lang="pt-BR" sz="1600" dirty="0">
                <a:ea typeface="+mj-lt"/>
                <a:cs typeface="+mj-lt"/>
              </a:rPr>
              <a:t>      (a ∧ ¬b ∧ d) ∨ (a ∧ ¬b ∧ ¬e) ∨ (a ∧ d ∧ ¬e) ∨ (¬a ∧ b ∧ c ∧ e) ∨ (¬a ∧ c ∧ ¬d ∧ e) ∨ (¬a ∧ ¬c ∧ ¬e) ∨ (b ∧ c ∧ ¬d) ∨ (b ∧ ¬d ∧ e) ∨ (¬b ∧ ¬c ∧ d) ∨ (¬b ∧ d ∧ ¬e)</a:t>
            </a:r>
            <a:endParaRPr lang="pt-BR" dirty="0"/>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B3F285F6-D0B0-44D7-B6BE-4A7FC1E9430C}"/>
              </a:ext>
            </a:extLst>
          </p:cNvPr>
          <p:cNvPicPr>
            <a:picLocks noChangeAspect="1"/>
          </p:cNvPicPr>
          <p:nvPr/>
        </p:nvPicPr>
        <p:blipFill>
          <a:blip r:embed="rId2"/>
          <a:stretch>
            <a:fillRect/>
          </a:stretch>
        </p:blipFill>
        <p:spPr>
          <a:xfrm>
            <a:off x="6096000" y="902676"/>
            <a:ext cx="5896708" cy="2526323"/>
          </a:xfrm>
          <a:prstGeom prst="rect">
            <a:avLst/>
          </a:prstGeom>
        </p:spPr>
      </p:pic>
      <p:pic>
        <p:nvPicPr>
          <p:cNvPr id="7" name="Imagem 6">
            <a:extLst>
              <a:ext uri="{FF2B5EF4-FFF2-40B4-BE49-F238E27FC236}">
                <a16:creationId xmlns:a16="http://schemas.microsoft.com/office/drawing/2014/main" id="{C9B12D21-A625-CE53-732A-F0102405D00A}"/>
              </a:ext>
            </a:extLst>
          </p:cNvPr>
          <p:cNvPicPr>
            <a:picLocks noChangeAspect="1"/>
          </p:cNvPicPr>
          <p:nvPr/>
        </p:nvPicPr>
        <p:blipFill>
          <a:blip r:embed="rId3"/>
          <a:stretch>
            <a:fillRect/>
          </a:stretch>
        </p:blipFill>
        <p:spPr>
          <a:xfrm>
            <a:off x="6096001" y="3704493"/>
            <a:ext cx="5896708" cy="2250831"/>
          </a:xfrm>
          <a:prstGeom prst="rect">
            <a:avLst/>
          </a:prstGeom>
        </p:spPr>
      </p:pic>
    </p:spTree>
    <p:extLst>
      <p:ext uri="{BB962C8B-B14F-4D97-AF65-F5344CB8AC3E}">
        <p14:creationId xmlns:p14="http://schemas.microsoft.com/office/powerpoint/2010/main" val="176536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5B3B3-9D04-6B36-8F64-97C89AEA8525}"/>
              </a:ext>
            </a:extLst>
          </p:cNvPr>
          <p:cNvSpPr>
            <a:spLocks noGrp="1"/>
          </p:cNvSpPr>
          <p:nvPr>
            <p:ph type="title"/>
          </p:nvPr>
        </p:nvSpPr>
        <p:spPr>
          <a:xfrm>
            <a:off x="1922584" y="597877"/>
            <a:ext cx="3717015" cy="539261"/>
          </a:xfrm>
        </p:spPr>
        <p:txBody>
          <a:bodyPr/>
          <a:lstStyle/>
          <a:p>
            <a:r>
              <a:rPr lang="pt-BR" dirty="0"/>
              <a:t>Parte </a:t>
            </a:r>
            <a:r>
              <a:rPr lang="pt-BR" dirty="0" err="1"/>
              <a:t>iii</a:t>
            </a:r>
            <a:endParaRPr lang="pt-BR" dirty="0"/>
          </a:p>
        </p:txBody>
      </p:sp>
      <p:sp>
        <p:nvSpPr>
          <p:cNvPr id="3" name="Subtítulo 2">
            <a:extLst>
              <a:ext uri="{FF2B5EF4-FFF2-40B4-BE49-F238E27FC236}">
                <a16:creationId xmlns:a16="http://schemas.microsoft.com/office/drawing/2014/main" id="{2F6E8A67-B411-5135-E244-4316E71843B0}"/>
              </a:ext>
            </a:extLst>
          </p:cNvPr>
          <p:cNvSpPr>
            <a:spLocks noGrp="1"/>
          </p:cNvSpPr>
          <p:nvPr>
            <p:ph type="subTitle" idx="1"/>
          </p:nvPr>
        </p:nvSpPr>
        <p:spPr>
          <a:xfrm>
            <a:off x="960000" y="1500554"/>
            <a:ext cx="4679599" cy="4466492"/>
          </a:xfrm>
        </p:spPr>
        <p:txBody>
          <a:bodyPr/>
          <a:lstStyle/>
          <a:p>
            <a:pPr>
              <a:buFont typeface="Arial" panose="020B0604020202020204" pitchFamily="34" charset="0"/>
              <a:buChar char="•"/>
            </a:pPr>
            <a:r>
              <a:rPr lang="pt-BR" sz="700" dirty="0">
                <a:ea typeface="+mj-lt"/>
                <a:cs typeface="+mj-lt"/>
              </a:rPr>
              <a:t>http://ns.logic.ly/1.6;base64,vZpLbxvJFYX/isC1q13vRzAaDJAEiDfZJdugnmMFMmlYVCLn1+c0u2U3SbHnUt2SFoJgS+TH+zj3VN3+5X73+12+/37z9OV++3C7+bzff/3Tx4/bh+7wH93994+is5tff8mPD/vdl5tt/FJvN//89NfNzf77V/zIg1ZB8cRc04bpFjyLSlimchZGJ9WEEvhz6tvs0r9r3o+v/fDfu33+/Nvzr2xuHu/K7aZIUazyleGtG9MyNeabtawGn2OJOqVsNjdPtxupZMenX2pz8/12o0QXpl9uc/Ntt4/7u932dhP45qY+fd192//98En/t7nZPe6/Pu4B3eL9Q918pEFy70Ufh+YqZ9oWxVLhgTkRtbDWSuncAdIYe4wzMKpOOv3zH+UcY3olY86J18Qjsykkpn0fSB8kC16ZGF3mrskDo3amU+eMttNTRjHH+J9XMlapa006Mm24Ylppy5BhzXSuWbSCt23pwKiC78yyOOZXMqaaI28c1Z8sCjKYwny2gvmiEeHkUvZDHFEPL+X6mjg+/SFj3JZTQJ9C86VFJqUJ6BgfmOeysJKrNkZFGbI4APpwlGc/AkrV+UkbnQHebQcgRYHh1SVlikcr2IKMWsBE7pnlRmZvjdYmH2CsDR2fxMX/gEE9/oTRi2iK1yaG2phUXCI0QrBQdGCmFs7xLjFzPoiJtp2d0DyHxqPAftKc1ddVMDWbzJMETAoVoQkoJF0c4054G5P3ypehkLw4Cs1zsbvOT0OzCEY0G6sJmaH9kKcGjmCbZSmXVJxRuoShqo1WnTvPk5Zd+MnSa+/LMPoMZrvbn8I0x2MVtbJcDNLEi2QxucCCtEr7KmwIdahgfawC+gAjuTuaBOJM859pBIUGICajMlgLFaIkHYrGZo88Vc5RQ6ppO4QGE+hclA6lNM2TWURjRAy+YR6KCBCd0Oc+J4zHlkLxohkbh1FjNepjIBD6mOBidkgE0ZccFWoD+oJBIiCFmMgQ6SY1prVDgJ7rVnZyIJCO2Ma0jBhuHS+BqZAQA58rSwZdXbzMAQMjaC7GYn1pTAihjjtnWTykyzA+PrMUBeIR4QACksO0zk2pgL4KQ30o4ztxXh8SwjelsXSa3bez6aQhUhySb3k/nXzgLAoYpxa18cmqauQIE+yx3g69Y/TFZjFnb39/9/vn/b/S4306Mxu6ylCrZhyOB4YooUaK4ownHoTMtuk6GiLhuzDp1aFeDBpbX5pBJzOyd6cAy7vtFmT4jXFk/uPTX6hKMvzBp22pT4eXP3ziw9/TZunh98c/F5dhaC7xMgyt7Kcw/DIMrWovw9Cm1xRGXoahScqaMDNpoinsZRia5SFGhjZ8ZmqGNNepBUw6i63ZTTORofnwyzA0aSB2E60114zMDMzSNNFcMjFNtGPnmjAzBbw0TdfDvGGaaApOhKGdvC/D0BT8nbrp+nEwA7NUZ65XYPV2aboe5g1bmzbb3qlmro/MG9YMzYIQYZam6Xo/84YKfD3MTGRoU/cyDO2wNYXRM+OANFvWhJnTGZKCrgkz54FJrbkmzEwB0wpwTZg5nSG92GUY2jH9DOZ+lw9n8Zv+qP+tvwQ4HPsfiC94+gr3tf14AYop+kA5SH+gyN4Hyjz9QFJzfKiP49oLPw37M9I+wReRRE6BZaHR95E7FlufSFeU5twaZYfLTiVN5+XkymZccIXOTy9kz+5vXrflyDY4DVXMaHd8cFVZLL0UBG2FM9XrNl4zGn5ENVw5atGJ6Y312U35q6AkWizk6liTDolA3JAtw1mp1kARsuRFD7dKNnRyGqoBSndqCnV2Y/46KB9Ss1BrgeJGHUXOvABj0apkIyMXLg57tSA7PY2UfsNQQb/huVH4tVRUdxNoRAMqtERtRWQTzXBJC6v+Uv4WhuryzWCwlbvsI+MS33QSDm1ZYfp4c4WXWNW4hrRCdk4e7Tf6m0EEUV7aepzcDP7tz6TNhw9Ba4xcKwqKCocmFjBqmSrRWTBa64bLZC2Pb2/HNYwzR+syuWxDFarzIYbIam4QHFQ1S9JG5qKp0AfjqxvUAPOm8+dLIX+8L1u2oUI2MGCKYK1K3ht0A501huUgVMy6NZ3jKE2ys2YkEEeX68sIdJIZI04xVVtviirKWFeBMrYtleoiN0PHe6NeCofzR5uPZTCuGV2LdUyWjGM2Jg2LGDVMNpgC3WJ1bthliqCOF3bmR6mslxyYMutq30NceNRt01Do3kk3xYN3Iaschro9XR8+J2rNZWZUvf+RlhkMBqbxxXxFgFSQOUmXnRm7yPWbwvMu8sdL54swkrKRQZ/oUJNksByIT/RoaetgElCzTjkHmx3HHZk53TMc9kO2s1OYZRu7GjLOc8kyV2AWdSyGRZzhUM049koueGt83Gaq542dOyFYBJAV5pGEncoeaguTI1hymAUS9QKfpkQs41MVXHTjCtUbWheTABJsm+mNjYehA4CMaJzD0Qa+J7je7gyiZvhJcYw04aRxliVE4QghDBxX1TbDGeKbr/ASPBpvtMc3M9aqeXGh6zWtcUgwmislVbZ49wKFy7CpseInEaJ0OPTDgA6iotzxUznjZtUSu5i2XC7JVgFJwxhDZBLGYEjwD4pbJeBlYkuDpnjx4irTS5rckmC4KQ2OQDCjHE5aKXmWYs4Mp6+ABgFqaIPAne5V1ctVsyw00fmoK0olqt4Gp8RCwxmHO1VD4c2750e8vH0pNOjo9fJUZPDCysJ4gTfQClMgSZxiKlfBGDRY7XfaTwdzc1w1z/qijnbOV9Ccr5yzyLJyyEtRQSAy8C1JwZ8njKdYssXZYXx0pJcXfZan/pm4qQhfhHEzB2HSceXyQZg2MYinclpLz1xFkhwpeWdHKZXLMDTTQ4ShTaKZ/QvJkFIXiKSpNFMzJANGrBma2K0JMxMZmtZdhqEdYogwtGk9s5kiOVNimmgDciZNpPMMMTI0Y7kmzExr066x1hS9uc0U6fZjJjIkBac+aUO6tVozMnMrj4Vpun4czKSJdnU2Mw5Is406tUkWYM3IvGGaaIOWukBc2E3XT+0ZnVlcM1fDvGGaaFOfqjMLI3O9hZhL00LRo5mzd0oTzQ+9U5quN1czaVoqetfDvKHOXO/03rCAabb1nSJDs63vVMA02/pO5up6DzxnIUgvNjO1STcpRBhaN6wJM9NNNJ1YE2bGdtIG3ZowM0/a0PzImjAzzyDRPOyaMGbmsR/SuWdNGDujwKQXmxmUpLX3WWv/eKTk/w==</a:t>
            </a:r>
            <a:endParaRPr lang="pt-BR" sz="700" dirty="0"/>
          </a:p>
        </p:txBody>
      </p:sp>
      <p:sp>
        <p:nvSpPr>
          <p:cNvPr id="4" name="CaixaDeTexto 3">
            <a:extLst>
              <a:ext uri="{FF2B5EF4-FFF2-40B4-BE49-F238E27FC236}">
                <a16:creationId xmlns:a16="http://schemas.microsoft.com/office/drawing/2014/main" id="{27DF135D-2EB8-041C-26B4-96692BBD7FCA}"/>
              </a:ext>
            </a:extLst>
          </p:cNvPr>
          <p:cNvSpPr txBox="1"/>
          <p:nvPr/>
        </p:nvSpPr>
        <p:spPr>
          <a:xfrm>
            <a:off x="8768862" y="5017477"/>
            <a:ext cx="1242646" cy="400110"/>
          </a:xfrm>
          <a:prstGeom prst="rect">
            <a:avLst/>
          </a:prstGeom>
          <a:noFill/>
        </p:spPr>
        <p:txBody>
          <a:bodyPr wrap="square" rtlCol="0">
            <a:spAutoFit/>
          </a:bodyPr>
          <a:lstStyle/>
          <a:p>
            <a:r>
              <a:rPr lang="pt-BR" sz="2000" dirty="0">
                <a:solidFill>
                  <a:schemeClr val="tx1"/>
                </a:solidFill>
                <a:latin typeface="Roboto" panose="02000000000000000000" pitchFamily="2" charset="0"/>
                <a:ea typeface="Roboto" panose="02000000000000000000" pitchFamily="2" charset="0"/>
              </a:rPr>
              <a:t>HC-Link</a:t>
            </a:r>
          </a:p>
        </p:txBody>
      </p:sp>
      <p:pic>
        <p:nvPicPr>
          <p:cNvPr id="6" name="Imagem 5">
            <a:extLst>
              <a:ext uri="{FF2B5EF4-FFF2-40B4-BE49-F238E27FC236}">
                <a16:creationId xmlns:a16="http://schemas.microsoft.com/office/drawing/2014/main" id="{017522FF-73E0-2C74-82AD-E45FB57CE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4" y="1500553"/>
            <a:ext cx="4947137" cy="3364523"/>
          </a:xfrm>
          <a:prstGeom prst="rect">
            <a:avLst/>
          </a:prstGeom>
        </p:spPr>
      </p:pic>
    </p:spTree>
    <p:extLst>
      <p:ext uri="{BB962C8B-B14F-4D97-AF65-F5344CB8AC3E}">
        <p14:creationId xmlns:p14="http://schemas.microsoft.com/office/powerpoint/2010/main" val="114893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5B3B3-9D04-6B36-8F64-97C89AEA8525}"/>
              </a:ext>
            </a:extLst>
          </p:cNvPr>
          <p:cNvSpPr>
            <a:spLocks noGrp="1"/>
          </p:cNvSpPr>
          <p:nvPr>
            <p:ph type="title"/>
          </p:nvPr>
        </p:nvSpPr>
        <p:spPr>
          <a:xfrm>
            <a:off x="1922584" y="597878"/>
            <a:ext cx="3717015" cy="586154"/>
          </a:xfrm>
        </p:spPr>
        <p:txBody>
          <a:bodyPr/>
          <a:lstStyle/>
          <a:p>
            <a:r>
              <a:rPr lang="pt-BR" dirty="0"/>
              <a:t>Parte </a:t>
            </a:r>
            <a:r>
              <a:rPr lang="pt-BR" dirty="0" err="1"/>
              <a:t>iii</a:t>
            </a:r>
            <a:endParaRPr lang="pt-BR" dirty="0"/>
          </a:p>
        </p:txBody>
      </p:sp>
      <p:sp>
        <p:nvSpPr>
          <p:cNvPr id="3" name="Subtítulo 2">
            <a:extLst>
              <a:ext uri="{FF2B5EF4-FFF2-40B4-BE49-F238E27FC236}">
                <a16:creationId xmlns:a16="http://schemas.microsoft.com/office/drawing/2014/main" id="{2F6E8A67-B411-5135-E244-4316E71843B0}"/>
              </a:ext>
            </a:extLst>
          </p:cNvPr>
          <p:cNvSpPr>
            <a:spLocks noGrp="1"/>
          </p:cNvSpPr>
          <p:nvPr>
            <p:ph type="subTitle" idx="1"/>
          </p:nvPr>
        </p:nvSpPr>
        <p:spPr>
          <a:xfrm>
            <a:off x="960000" y="1184032"/>
            <a:ext cx="4679599" cy="4783014"/>
          </a:xfrm>
        </p:spPr>
        <p:txBody>
          <a:bodyPr/>
          <a:lstStyle/>
          <a:p>
            <a:pPr>
              <a:buFont typeface="Arial" panose="020B0604020202020204" pitchFamily="34" charset="0"/>
              <a:buChar char="•"/>
            </a:pPr>
            <a:r>
              <a:rPr lang="pt-BR" sz="400" dirty="0">
                <a:ea typeface="+mj-lt"/>
                <a:cs typeface="+mj-lt"/>
              </a:rPr>
              <a:t>http://ns.logic.ly/1.6;base64,7V1LjyNHcv4rgz5PlvL9MFaGDzKwuvhi2FcjnysZoxlBatmSf72/ZFV3k00yN2qqyNWBWqx2sDNDfh3PLyIjMv/y6cvffsyf/vjw+0+fPv/67dMPz88//9M333z+dTr8xvTpj2/EZJ/++S/5t1+fv/z04XP8qX779Nd/f/rw/MfP+BVXzogULQvRZaa9avhV48zLGqSPWhfV/zb1W76k/675efnsX//3x+f8w7+8/JGnD7/9WL59StpUoYxnTlvOtE6exRg4a9Zmk0VMNsanD79/+6S5f/rwx7dPwj19+OXLc3z+8cvnb58Cf/pQf//5yy/P/3b4Uf7v6cOX355//u0ZsFr89Gt9+oYEI7jYkg2auZoi08Y4FquMzLrWGvfcJSUPMIxUkzwAkZMIx/+YIbDfvxKYN9pqIyuLSUimsyssOimYlKoIW7yxMR+AWWMh8w6MCX8CzXs7Qpa/Epl2PjrnNKtBOaalLSxoDdPJsUSnmkiVH5A5r16RyTXI/ucrkZnIi/QusCJrYlokCQNumqWcedOyNOfSAVkQb8jMGmTp7yKLn8uZwJRxukXPYPBQpagGiLxkrcUAm88GoA+whA2TNAdcmvOJG/76j3yP6sfPMwpFQeCqkDlmzUKNUJlviflqNVMq49tVzSbqWTDeTn5BIPXkndkJgVWh2OgzHEsHpq1zzKvQmMn4n1C417UdEHjVf/AZgeY7IqglGFuqZKYgsOnsYRcSSolKiIBvydnOWrD2TQbaTHY/BA3fY5WCN/jCtFKIrxEIXNTemMpdyWWJNfZNBn5HGXArU4oIb6XWxnTQHJYo4brWJNmsqLHYJeiKV0vsgW83BIWHwOENrHkBBA1+GoourBluk1GZmzCHfen0myWKHbVgXHEpc8FEKwa+YBtDhE1dJDrY2IKRsy8I4V6ihHJy0m/OeB2BPEPw+cvzewRNW/zM8EEbApJtQ8YNwieYRVNe5ZqFtgsCPec+qd1kj7//KgBBASCsUD0isTgHpMOvIme8ekSDknMOiwiCntRxdJzFIYOlGSUJDUfCDa4qxmUPTklHhrxbmMqmtcS5gJEs4dFM5jjzLmD8pI/BmE1ojK1OKWsZ+ECFeTgJ89CGGdvgILHytuRd6S+hUch0+4km6eIsb4pFY6CoEhwLyoITIGMgaoWSVFj8lU/uAhhx6rpnuW0VGs+jqTXh67nv0SMHBE+QN+T9kKrkTno1xy9uL5mNUurUj/UmOMgnoKzVgrohx2uvJeRiBLMlyaBiNCqaOaCH0xy/CEeeRla1CYyDkaZq4EjgtSBF0FkooTCZRVbeOeOlec0u6hyM2tWIW1JVOWTbxJ2C3SC8Ic4h1IpcO71NPM2s1mp5EY3dUTQ5e6/hy0wID/82UaK2MJaJolACWONamc3GG3570TgXJXIMaEBCjNHVK+aF68EX5ulzySrkhQqJi/7tTmx4hWi+/HJWfEgngoe9SF0s4nCEwrpkZDXWleq1l2ExmjCJUzb4R2f+fBJHWeEqFn+G5dOPf/vh+b/Sb5/SWfxDdtLCB5aa73UZh7sLB6/iKESqr8XaOocc6U6+fcbkEIhOYt47Ao2SE1jyl8+fAQZ/YKHT//H9d9REMP+F7z+X+vvh0w8/5OHv03j24c8vf11cB0PLkXuC4dfB0JLSdTA01kUEQ0tK18HQSChRTbScdB0MjZMfg5HXwdDC7gAMqUQhgqFlpD3BDNREy9V7ghkYMC0FXAdDq6aJkqFlx+tgaIU1UTK0yuQ6GFptRZQMrUO4ZwQeeBOtTzgIeqTcRlQTrTd4HQwtt5HTwTY1rc9NAzVtlcx6MAMDprUjB95Eyvp3UtP6rH1DNdEoCFEytH72npK5oZpofOhOcWY9ubqhN60Hc0M10ZjindREY4rUUmWjmmhMkQhma9ZeT65uGPTWgxl409agR6Otd1LTekI+UNNWydCqizt503rJ3FBNtOriTll7fakyAkMqNa6DoTUCj8G4Qa1N4rB7grGDnh6JHO0JxlwHQ6MAe4LRAzCklsaeYNR1MLTcsieYUeeKFLT2BDOinaQ4sSeYUQQmfdgg6JGa+2dgPn3Jh27+h35A8Es/OjgcFvxK/MD3n/CpttcPoBDpj5TE85FCrz5SssZHUtLFD/XNMg6HX81jde/G6/7zX1/n6yAP7m2JLMCfmHb9J0j4BhSs0johSrF83/k6sA0Oc/HMmwBSHyJ0ZExhnjeXfIMYxHyqrqyaBOIfxx+3kvvlVJ1PhjuvlZVBcBfELYbviog2B5W7zSA5SOFYqk2wFDh0GmJKfhlH6WeAAGqltdqqftJ1mAicHAAjOMEGHRR8izk8mA08PUcmjUGlJuB83imPlAqlSRWbCMuAoOATCI5yTliugjF6BmknpYwxXsBAhfL67Phyj5k8jmq/2AJClWI3WWuY9/FAAeCGqno4xYzSq8l7B4EFpQN+pvWS/NrpPJi/Lq0qZoyEDySwgBjhhUaUZBsvwYllotHqSSopIDOupAvrIX7VmF4LHKQNUSZkC3xgBix66xFACk8IQFwuR/jscGbOpfHwLamD4+51Zk8jeQtpldFeXB1vOJ9TujTe0MAgQ7PMlx7rGyJflEkwlaPzqYls7Dwxx+xkLMf3AY8LHDFw9mDXz6+1kspbC3PcNomiLMpvDtpeaheOQXZOHPEMxAHEl0fv86w8ZSbOBf4jjYCZ2Vk00uuJa8dhctaFsOLU/IKiIkqHWnpnCxGNaS4E0gEidYqOl1LNIZgeBoZcmHjQ0gOK9Nwu82RQ3qTnvCWM5MZuUxSv+LkQyFl1oG/IYODbGlWfirZIcEpdl/FOySEE6YDD896CD2ZRlJ0EggtHcFE+KHs2T7xKOkpYB3P1DHkYoUA3pDgZFbOIDFyoppFTF03JSRpuHPSFrGTVIhw5QSj4ECMRriS/OjNEEg7ovZddGhE5BMJpAYFJoghoEioRISHxLONUbhJKewgIOVIG+SIc1Z3NwN8CVGW2jQwhr+sYI5wogcLpKBsyu5NMRteEQSYyYp4+BJAJqVAIrQ6qccvgG3Klg2U7D+mgZAgrVHVpoApRxSO5MNRIGvUIDNmLBBrUOq/hBQnYLeNdCulYCUDSykE6i1dZNyFFQ2bwfsXXCOfScGhyKpVOmxB6gUEb1CKlsoIPthYEKIp5TocJ42AjsFYJ2slFeJlVhX0H77TkXHFpzzPdKstJusZ82EYo8lAFRBAYlI/4b5ZeiWJKXOBoC38WPeAgJpsgFkvm0CFysYWHIxzLMwqzSjrJ6Wokgg5SaehupZhv2cGtvE65jy2l2ZCNM8heqOCUgGz0C5hu3lYH6BAkyyIkX0OjKcKBNmTlICS5OSSH6PsJHqhJrsrUwCtkMOcqeMykve+xDrHIL8yp5waJf4HY4ffUdU3Rps0cdIEsA97BEQBVagzxRzLFReVInXDtZa4ZXysEFGhc75jwmSFBZ5PTMCavHETm1Lbs4F0MCt4Du9WwG1UNwnEvs2HWTQrv4WvzegIPk5UwHC9QIxgeFiOWiENSu07aANNv0lOpLQpImHEJgehmUMoaxJ+aQH8cvM2ktAzi8Qki7J7ckyZ/SZtIDUEHoLYIgpZvDH8qRg4nYrqCSGjRDPh2AsPgScO0GxS1oIENc4RbEDBvlJbLFDJs2CB7g5xb7rsKN6GxqA1NgAu5cGiaBcmCQaJKyJcpoeY2C6VwyoFD+4CcEAxI4ItszOQsqmEp4FBWX1UUyWqMryoqcKwMAYHfWEilojAsQmufONLVksTBP6cDfe5IYMgLGId6SSnbuSDqLrPNaioqHa9MA9nq9a60vWlWOROIZI231EpbTNj1QGx6ArASlYddqHKHiNhjPSpNqGkb9au1JZhlgg33syrwS0Q+lNAZhLm4BKd3c6xBoodDOSs6Bw5KLvWPnAKE4pAqQIDCxpTpImqu5APjqjccsgALROBnkkdVUeEjwM4jkx4aAfdFdkKkEUot1ZhDitIBxBrcQyOLrzDhC1aTPUoAY5DAQdsQhkFCvSggFckivEVlYptF06P+5C0A9TCszAJHWZiN08EaWD+0eDXy0YKNROjlUI/qFqN5AvNT4IBZR4ThZkFN54oBBLxHPtSikIU9BNzDkgHUpxz0icof1nPdiCmzrVEhmgudmM229x8SKKDoLZycVEbO9MnMNBTsCjJA7Y/6ClFy6T+ACU9QZdAw6l7bXMWyarY1ompoLaNqEZ1vwdMjQj/CjlEWqoJ3zQwHVgJ1ABnqO7BAO2sL9Ttqm0MxBdGBGg7mXHvv53qHnlTaDQ5SSJUqscFJq+z2BDM8V6eQvsEsBonDEsHQCrvrYGh1KhEMrZC6DoZWFhI79LQ6ak8woxFgUhW1J5iBmmjEfDDZRCozqPPIJGK+J5iBmmgN6T1deyAZWud5TzADydCat6NpOErQJBrwVsmsTwcDNdGa74NhIlKipaaDjWqiJdo7qWl9bhqlg42SWQ9m4E20Y4aBa5Oy/r3URMr6dzJgWtYngtmqJlrWp2btjblpfaIczGJstRkaBaEOoG2MwDQKcicDXq+mG9oMrTV4pzhD6wzeSU20xuCdDJjWTqbmJtJPtieYkZpIOt8TzIiQk7xhTzCDCLzZtUmNOKprkz5sMKlN6lHeKTetB3PD6mA9mBsWcevBjDZcSV3ywZwg6TSECIZ2frAnmIHN0I5W9gQz8KatBrwezA3rJprN3Ylc0dR8J3JFcwAiGFqcGFSUpHMZKrkiGeCeYEZ9YBIF2BPMIM7QSo09wQziDK3DvSeYwd4DrdmzJ5jBRgitW7knmNGuDKmpvCeYwRYR7cMGuYl01noWZwarBpQPHK0aUHLKR0qs/0jJ2x8phPAjKelSVg2+e101cLHp6mVjQsO1dAGCKBtqKl1rlbEqiGrnVQNti6+x9PWugzi6BaOQdK6mElXzzi7D51JMsGRunHX4/6xcrmDlbuLCB2ud9aZPQN1i2aBPlh7cKUL1yFX4VwIUloXLfegsZj/PaoQ+xhLEOUozOWP1K8qzYY11E+iXUdZQS+lrNElAhdryxoK3ggURihbFCa7rck+qmPwllHoSxyiHixtfO8ofrHAIRojc+CJEquhg28UwCbPVvceh2jxpYhWf5CWUcjLHKM/m2vZY3QgZotROsqJcj6dcs6RADVqDKFtWNptl3AOy5OcoQ5gUWZR/f3Pj0r28GVIIESLMCK2QI9JgXwuyiAHKyxTDchmdCHaSRplXhMvYmZJTB6eURFB05uqIK+1+WsT33NcjD1cAgKZG5kvNCEsRCi3FKTuvuggJjw36TWDLAJFRAGn5PmhU4L7vJTGhTN8WDoivDuwu94SUUsxwh3lWm6sTMMv6A7xYH4PZdmus0hl1QwGHN8g5WvU91ojqJumKoC1KPoyI9+jRrwU9R2PsKZptl+iWIGRAYOccJY4GZwDTdaJXA80U2JR6HTuDDYsjNGKZG5eT3w1NhEi44p4V23fbwFSQLYNkrkbtSsotBv7qZuJcNNrvqShTTPQC9FIoiyrAtQZFFSTYVjIsGAnd5WVA0JygWWxY+R1FA4FYXpNm3DWIJjrURzAQhM0oQFkKz3EZ8Dfmog27yR6DuTofSLPh2KrmoCAy9zzNC+JhEQg+2ippI8qmHJclMX4abS4Gm+vTiqRbkEu1omrYSTKdnXCFqliHgujcBAe27nBL7HvHGmY43c8oiiKNlUZVdc0BCc1mDkXBo6IGD1MahM8bjyIhv4Q+PYFEvpMN6t1Ja/UWiLfdtCuCgdFmw3iEgLTUvWBDjWTAgGvOFWjLAsfwyR7BmdHA0ewxmo3XRZtUqtO9I29SP2BNLBYBv3LIolL3nVq1hBunL6B5L5tt18l6xbOPPLCWZOnhBgxbJtQp1juuwT/EMgFsnDzR1LI0yt+h2SabKGwDya9QjUYGR4BBFYCcKWDEwtVcwdkW2Qg1+XPDUciZx3C2TfgryatwKF907cetAeVJAgoIJ7kMZukLf7noX1xEs6vhoLBqxiL8Od5PmJzSzINus1q8iiaXBpYzZwZzajdXVLXxiuZiswsF7KqhCNSt30IhMnwcjm9dFiosi3E+XPIp0TcYdxNN8X2XH2S0yt7GgxOhDq2CtZ6/+gU60S6rGKBa+oJo7CmabWbjZe+6oOqoSaA2KtoghTfHii5VtO7xki9c69RsxEsoPrHhFbH4fHCce5llCR1Lyj0Uw4Q9iv0Cn8+tyFq5XYwGeeEoS82SQfU4BUGgxOeD4xcuaIZZ+CZQM0YJ79bgN0m0/jaOqz7phAw2V7bBeWTqNyzLwLhxk3rDogM9YV4fYo9IeTprVIgGTEIXl5kH1+nNvMNAhRWav6QqNSn3JorXwXphg9ZI5yA7p/tN74fYvxsNsZPy9+C8gFT7UHu/JAMezOaRig0qGFKGGoAh8TQiGFqg2RPMaOSAlBAGHU5SqUE9JCXlg0GHk1RpEMHQEvdATaT6lGgzNFKzJ5iBZGjsczCMQSqWicc6tDphcBRIarEQ1USrEvYEMzqxJTWB90wHo9uaSf3J0WweJbdR5x9ILd09JXNDNa1PlDdUEy3rEyVDOx/YUzI3VBOt8USdmdlowOvBDB982Kam9WBuqCYaUySCoR13DIIeiSlSwWx07fVMbxRnNkpmPZiBAW/1JhqHvpOa1nPgG6ppPZgbxhladXEnNa0n5DdMB7RS505Zm1bq3ElNtFLnTrRzfd10Q29aD+aGiXJ93XRDb6JVpHfyJlpFSm0WkRrB18HQmrfUrE3S+Z5gRp0rUkU4oBAkyRIHBWl1z55gBiOUNHa/J5jBcCmtdbonmNHYLYnD7glmtPhAYmp7ghlEYBo52hPMqF1PSnR7ghk++EAJWqO6iXJUtWIGmPSBwxlgQsH+kZIFP1Ly9kcKIfxIoiOkGeDvX2aAtW82xxiZ7PeW66ISCynw/g5EMzokCcN6zAAPZoCFMPZkCPgFJZ/Cn2cGODhzeQb43aTyP3YE2EPh4f2c3UHh6s8zAuw1DeW2EeAdTvVD8JN5f6ivZZgU+VD/e8LkgxMoKhoqCsf7soTrl0jUqlhVSXhTvQ9hmUPv8ylns4Lgg8eTD+b6xaWWNEjkrA3SmuXqHFV4P4/RUCM8Fz9wUUIv192KC2iE5Kdj0hsn0Ep2VnJoqPWCIAug6c9NIEGmpJSrWS6mr0/9U7zN7uw2udi3uZxDqA+h3/aRs0dhIiKrtUgUXeBSZbmd07kLwUJIczqzvW2QCM7PneaBGR76PlV1CLBGMonyT3un+/LQbMZCXRi574qizQKT0MAXQuiXPvFmYydDYX4WkYtUmjAx9FWYwyiRP432y5CVlF+rqEuz/gWFOqhZ38vpD8m4/r6NdyzH3oHiWTkel4fV5WRRtUhEVxXcy13fIkxByRCstw4eHq4q6nyY6AKaUBpH8RiZAiGERwVYc0Wi0Ug8XPDijVvuCuVycrJz8hnNchG67BdIc/2K5uq8KwmNUcmWbPsbVX1106oC1to3W6uq4Jg1ZrWMkPdHDY7QLJfECzvpYzRXbwslock+V4ggs1gKvLr1nmBFQeBlS7lEZN2wXK6NpCGO0LhLslkx9HVp1D8L4/FhzAUQAi0Qa5Lpl+gUfGFCeXC4a7jHGutgH29Ws+hJQV7+yGrGw/VX2g2kXLB7GXCjvjzph7lTJ5GW1+51GElKa3eSDC1036kvT8uxd+rL01LsvaZ2SEmN2PvYqqb1YEbdZ5JrXgdDSyLUoEdyzcHxCSmLEPtlW21mvWRGNrN16GG1ZG54tL8ezMi1SRF0cJpO4mREMLQIOjg+IdFV6twkKYLuCeaWExir1TSQDC2C7kmuBscntDixJ5jB8QnNNfcEMzo+Iel8TzCjqR2SN+wJRjwOCb76kOCvr2cE3YRUf7cdGoPcY7+GkvvCZOE6Od8PUN0/6IxAKTnZozOCuW/G+q0D/k90RqCMOelhvaDkpzdwnD14c9czAsGDvNDbAkzxJzokQCi/dAOHFOK0/T48b7n9IYHyl24zkTzQRXmXQwKhjT4/JTDm8GIW6ZTgr5RDgphakFzBQVKvkVx/G9uC2kVYmYpBgHQuhwRaTfqopWleDwnkcXPqahORsqvp+1oG0jTzqQ9CVQUcXCJht9oqrx7sJSx+K8wFNEb6SR+hudpDpN21gOiaYkmwKdVvkW+dKoD/gos3Li0izPLSZN+Ol0dgXjrhcIiTdu8mNN5nrmS/yV6Jzl56tHDgdYp7b1FSWrecnyBamEm49w1WEfjkjxus2y6iQGgXBTVr5y+tP9WdWUI9zbguQWrDa1kOlwJ04o7QLI94hf6O6hGaFe+3XmqxthjhKoUVrvrFlfFA7SyrNgYbmrdJzWlJ9McU1RGcl2eo+zuCR3C2GU4qqNpQ22cZXB+nCixImDGPHmSqJATNJbADAXz8fWde+Hed+U1omuzjhRI2U1rpY28SoRx2lKQyWZfK5fLOpEC1eclwvN1TVaD/iCyyMGdy735kw4J1laGWbQbkwhk+qwrh/ATNi2zcqaY2ouHZymo56kgHpmAlIo4vHqoSWgoujFyeBlf9uqRjNPqyV227+Aae3FwFnaq9QonKsGgN4p8P3HBfm1wOuyyS6nn4E6AJ7i3gnD/4/gLm/Cm6C2B0080YIVhp/TJY45GzgrFMRBDAqKOxUr0e6OhzRQHM0YHOGjCX7ujQvWEXPCoMC97ZHFhIH+W0PiQZbNbKL7yzn3Vx+QbGvd40g4T6qqZtz166wlvyMJikWp/r6qO7CrwbEdBJk2VOdnGp/qK8Ozte8nzS3L2lqatWQ0JjrG9e1dBztu2TQv2BEZQCUoC4NhQCzi33l+BPTursIND5yR+hua4p2m0qPFnrPZiY6X1OGw2DpDKLTfRdPxP73NKcNUFfw5ls+r1W+6FpyIoVjsxy6yOT3nsQnZZZE87jd/rLGksOV85ekI3xEz9Gs01RoTYlgmJG9WCDCMO8donV2g/tczA5v9xQ1J+SPVeUmex+ZgP+m42EIymBlKCLB70RUbCsQbyE4K4sz3rj1+HkjHR+Sta5SR6LZuNlKtUhP6nKvNGlr+tqBjPgDHk9eq+0DHqmfqhHLlhNEHuKBtxBxAyqp3q2RAKHDYfS62pgSilxK5creNTpWfbi3v7Evbdh0QmxNsTERDu8fwUe0RtWrKXKkRYcaGhcxjEuhZp9BWNNEaC9sJQMrqclRATBNCZ1yRlicXEpBt27SLMIRu7oTSgqo3SopMy8iCQ5sDjLMoip5wBq5Jy6EZIJ5rsNi9NS636Ft29QUr8zPYJ3sqBlQxY33i2kxryLMhfzwUYdgVIJUyMr/apaXZE0k0Aozl7kzAsKvqVQQLE7CQTl0O80N2Z55by/m4q0jR+n32frtiXKqHJVvLeLauppW8N4rQAg2+/uFQiHSi3tonDiSHaOeF7tab0h9LeEs0Iu6tTTadQsLrfewarRobSTtrzw8ktowppkcGWEn1Rujw74KRUyse1L+7A7DYXQlDNYSSRV68RDFBrdHKyXkcoKKhiSE+0JZnTJDSnSDc66SCUO8RCFlgIGQyGkEocIhpYb9wQzsBkaa7gOhtbeIcYZGp3aE8xoO4dENPcEM3pBkcTBB+mA1BQkgqGVJ9fB0BpNRDXRCrdBOiD14IgGTKtp9wQzkAyt3B9MqJB6pUSboXVC9gQz2gIkUYABnyGRs2Mwg51aWtbdE8xgp5bWdN0TzGAohEYB9gQzGAqhZd09wYwoBCm37AlmVB2QcsueYEbpgJRb9gQz4sCkcL5nETfiM6QIuieYW15Nt7qIu+HVdLSK9E4j4+slc0M1ra8ob6gmWq1OndLeehcRqVa/lzeRavV7DbmuLvxvec3YajA3vBhpPZhb2gyppUK1mY1qWt8SueUVmKT+zp3izHrJ3NBmaM2mO9kMrdl0JzXRmk13isDrm0U3jMDrwdxwaYfWhruTmta30W4Y9Gg9wTt503rJ3FJNpAblnYIerUF5r1JldbfzhmqiNSjvJJn13c5b0k5SH5l6kEEaOhhUlKQG5b3K29VgbhiB14O55c3rJDWfqemx6EVd9HqsYD1WsB4rWI8VrMcK1mMF67GC9VjBeqxgPVawHitYjxWsVWgeK1iPFazHCtZjBeuxgvVYwXqsYD1WsMhnLY8VrMcK1mMF67GC9VjBeqxgPVawHitYjxWsxwrWYwXrsYL1WMF6rGA9VrAeK1iPFazHCtYrmMcK1mMF67GC9VjBeqxgPVawHitYjxWsxwrWYwXrsYL1WMF6rGD9GVewXneN/h8=</a:t>
            </a:r>
            <a:endParaRPr lang="pt-BR" sz="400" dirty="0"/>
          </a:p>
        </p:txBody>
      </p:sp>
      <p:sp>
        <p:nvSpPr>
          <p:cNvPr id="4" name="CaixaDeTexto 3">
            <a:extLst>
              <a:ext uri="{FF2B5EF4-FFF2-40B4-BE49-F238E27FC236}">
                <a16:creationId xmlns:a16="http://schemas.microsoft.com/office/drawing/2014/main" id="{27DF135D-2EB8-041C-26B4-96692BBD7FCA}"/>
              </a:ext>
            </a:extLst>
          </p:cNvPr>
          <p:cNvSpPr txBox="1"/>
          <p:nvPr/>
        </p:nvSpPr>
        <p:spPr>
          <a:xfrm>
            <a:off x="8768862" y="5017477"/>
            <a:ext cx="1242646" cy="400110"/>
          </a:xfrm>
          <a:prstGeom prst="rect">
            <a:avLst/>
          </a:prstGeom>
          <a:noFill/>
        </p:spPr>
        <p:txBody>
          <a:bodyPr wrap="square" rtlCol="0">
            <a:spAutoFit/>
          </a:bodyPr>
          <a:lstStyle/>
          <a:p>
            <a:r>
              <a:rPr lang="pt-BR" sz="2000" dirty="0">
                <a:solidFill>
                  <a:schemeClr val="tx1"/>
                </a:solidFill>
                <a:latin typeface="Roboto" panose="02000000000000000000" pitchFamily="2" charset="0"/>
                <a:ea typeface="Roboto" panose="02000000000000000000" pitchFamily="2" charset="0"/>
              </a:rPr>
              <a:t>HI-Link</a:t>
            </a:r>
          </a:p>
        </p:txBody>
      </p:sp>
      <p:pic>
        <p:nvPicPr>
          <p:cNvPr id="6" name="Imagem 5">
            <a:extLst>
              <a:ext uri="{FF2B5EF4-FFF2-40B4-BE49-F238E27FC236}">
                <a16:creationId xmlns:a16="http://schemas.microsoft.com/office/drawing/2014/main" id="{017522FF-73E0-2C74-82AD-E45FB57CE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4" y="1500553"/>
            <a:ext cx="4947137" cy="3364523"/>
          </a:xfrm>
          <a:prstGeom prst="rect">
            <a:avLst/>
          </a:prstGeom>
        </p:spPr>
      </p:pic>
    </p:spTree>
    <p:extLst>
      <p:ext uri="{BB962C8B-B14F-4D97-AF65-F5344CB8AC3E}">
        <p14:creationId xmlns:p14="http://schemas.microsoft.com/office/powerpoint/2010/main" val="286475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691662" y="996462"/>
            <a:ext cx="5111261" cy="5322275"/>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Agora que temos cada um dos displays, só precisamos montá-los em ordem. Pegamos cada circuito e criamos uma caixinha personalizada. Assim todas as portas lógicas são transformadas em uma só, que recebe sinais invés de interruptores e envia sinais ao invés de lâmpadas. É importante perceber que como fizemos só as unidades, temos que pensar em algum meio de representar as dezenas (que estão presentes a partir de 10 e até 18), podemos ver assim, que temos os valores 01010 e 10010. Como bolamos essa lógica? Podemos perceber que é fácil identificar se o número está entre 16 e 18 , esses obviamente terão a dezena. Mas os valores entre 10 e 15, como percebemos isso? Vemos que o 10 é apenas o terceiro valor a ter o algarismo de milhar, se pudéssemos ignorar o 8 e o 9.. se o número tem a dezena de milhar é maior que 9, se o número tem o milhar é entre 8 e o máximo. Como fazemos para ignorar esse 8 e 9? É possível depois de perceber que o 8 só tem zeros e o 9 apenas um 1 (unidade), vamos seguir a lógica:</a:t>
            </a:r>
            <a:endParaRPr lang="pt-BR" sz="1400"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D23AC69B-41EC-11E5-CD68-7B075C94A122}"/>
              </a:ext>
            </a:extLst>
          </p:cNvPr>
          <p:cNvPicPr>
            <a:picLocks noChangeAspect="1"/>
          </p:cNvPicPr>
          <p:nvPr/>
        </p:nvPicPr>
        <p:blipFill>
          <a:blip r:embed="rId2"/>
          <a:stretch>
            <a:fillRect/>
          </a:stretch>
        </p:blipFill>
        <p:spPr>
          <a:xfrm>
            <a:off x="6389079" y="1324707"/>
            <a:ext cx="5357444" cy="4149970"/>
          </a:xfrm>
          <a:prstGeom prst="rect">
            <a:avLst/>
          </a:prstGeom>
        </p:spPr>
      </p:pic>
    </p:spTree>
    <p:extLst>
      <p:ext uri="{BB962C8B-B14F-4D97-AF65-F5344CB8AC3E}">
        <p14:creationId xmlns:p14="http://schemas.microsoft.com/office/powerpoint/2010/main" val="43685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691662" y="996462"/>
            <a:ext cx="5111261" cy="5322275"/>
          </a:xfrm>
        </p:spPr>
        <p:txBody>
          <a:bodyPr/>
          <a:lstStyle/>
          <a:p>
            <a:pPr>
              <a:buFont typeface="Arial" panose="020B0604020202020204" pitchFamily="34" charset="0"/>
              <a:buChar char="•"/>
            </a:pPr>
            <a:r>
              <a:rPr lang="pt-BR" sz="1600" dirty="0">
                <a:cs typeface="Calibri"/>
              </a:rPr>
              <a:t>Eu estou pensando em um número binário. A maior casa dele é a milhar, que é 1. Se ele não tiver a casa das centenas como 1, a das dezenas será ALTA, e vice-versa. Perceba, que esse número obrigatoriamente está entre 10 e 15, pois o 8 e o 9 não podem ter nem a dezena nem a centena como 1, e meu número precisa ter ou um ou o outro.</a:t>
            </a:r>
            <a:endParaRPr lang="pt-BR" sz="1600" dirty="0"/>
          </a:p>
          <a:p>
            <a:pPr>
              <a:buFont typeface="Arial" panose="020B0604020202020204" pitchFamily="34" charset="0"/>
              <a:buChar char="•"/>
            </a:pPr>
            <a:endParaRPr lang="pt-BR" sz="1400"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4CEEDA69-9FBC-5003-4EDA-1557C47DB190}"/>
              </a:ext>
            </a:extLst>
          </p:cNvPr>
          <p:cNvPicPr>
            <a:picLocks noChangeAspect="1"/>
          </p:cNvPicPr>
          <p:nvPr/>
        </p:nvPicPr>
        <p:blipFill>
          <a:blip r:embed="rId2"/>
          <a:stretch>
            <a:fillRect/>
          </a:stretch>
        </p:blipFill>
        <p:spPr>
          <a:xfrm>
            <a:off x="7608277" y="1594338"/>
            <a:ext cx="3247292" cy="3411416"/>
          </a:xfrm>
          <a:prstGeom prst="rect">
            <a:avLst/>
          </a:prstGeom>
        </p:spPr>
      </p:pic>
    </p:spTree>
    <p:extLst>
      <p:ext uri="{BB962C8B-B14F-4D97-AF65-F5344CB8AC3E}">
        <p14:creationId xmlns:p14="http://schemas.microsoft.com/office/powerpoint/2010/main" val="161238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E5789-44B9-0317-C75C-B89D205E7CB7}"/>
              </a:ext>
            </a:extLst>
          </p:cNvPr>
          <p:cNvSpPr>
            <a:spLocks noGrp="1"/>
          </p:cNvSpPr>
          <p:nvPr>
            <p:ph type="title"/>
          </p:nvPr>
        </p:nvSpPr>
        <p:spPr/>
        <p:txBody>
          <a:bodyPr/>
          <a:lstStyle/>
          <a:p>
            <a:r>
              <a:rPr lang="pt-BR" dirty="0"/>
              <a:t>                 Início</a:t>
            </a:r>
          </a:p>
        </p:txBody>
      </p:sp>
      <p:sp>
        <p:nvSpPr>
          <p:cNvPr id="3" name="Subtítulo 2">
            <a:extLst>
              <a:ext uri="{FF2B5EF4-FFF2-40B4-BE49-F238E27FC236}">
                <a16:creationId xmlns:a16="http://schemas.microsoft.com/office/drawing/2014/main" id="{0BAF3400-4460-1892-FB11-B96472D4DBC5}"/>
              </a:ext>
            </a:extLst>
          </p:cNvPr>
          <p:cNvSpPr>
            <a:spLocks noGrp="1"/>
          </p:cNvSpPr>
          <p:nvPr>
            <p:ph type="subTitle" idx="1"/>
          </p:nvPr>
        </p:nvSpPr>
        <p:spPr/>
        <p:txBody>
          <a:bodyPr/>
          <a:lstStyle/>
          <a:p>
            <a:pPr>
              <a:buFont typeface="Arial" panose="020B0604020202020204" pitchFamily="34" charset="0"/>
              <a:buChar char="•"/>
            </a:pPr>
            <a:r>
              <a:rPr lang="pt-BR" dirty="0">
                <a:latin typeface="Calibri"/>
                <a:cs typeface="Calibri Light"/>
              </a:rPr>
              <a:t>P</a:t>
            </a:r>
            <a:r>
              <a:rPr lang="pt-BR" sz="1600" dirty="0">
                <a:latin typeface="Calibri"/>
                <a:cs typeface="Calibri Light"/>
              </a:rPr>
              <a:t>rimeiramente vamos testar se é possível executar este projeto em C. Utilizando teclas do teclado para alternar os valores do input individualmente, podemos facilmente fazer uma ferramenta que faz a soma de dois números em binário. Mas como isso é feito em C? A linguagem tem ferramentas lógicas através do comando '</a:t>
            </a:r>
            <a:r>
              <a:rPr lang="pt-BR" sz="1600" dirty="0" err="1">
                <a:latin typeface="Calibri"/>
                <a:cs typeface="Calibri Light"/>
              </a:rPr>
              <a:t>if</a:t>
            </a:r>
            <a:r>
              <a:rPr lang="pt-BR" sz="1600" dirty="0">
                <a:latin typeface="Calibri"/>
                <a:cs typeface="Calibri Light"/>
              </a:rPr>
              <a:t>' que pode fazer testagem com &amp;&amp; (AND) e || (OR), diferente do C++ que possui o tipo de dado "</a:t>
            </a:r>
            <a:r>
              <a:rPr lang="pt-BR" sz="1600" dirty="0" err="1">
                <a:latin typeface="Calibri"/>
                <a:cs typeface="Calibri Light"/>
              </a:rPr>
              <a:t>bool</a:t>
            </a:r>
            <a:r>
              <a:rPr lang="pt-BR" sz="1600" dirty="0">
                <a:latin typeface="Calibri"/>
                <a:cs typeface="Calibri Light"/>
              </a:rPr>
              <a:t>", representando verdadeiro e falso, usaremos inteiros que trocam entre os valores 1 e 0, e usando constantes globais, vemos que: </a:t>
            </a:r>
            <a:r>
              <a:rPr lang="pt-BR" sz="1600" dirty="0" err="1">
                <a:latin typeface="Calibri"/>
                <a:cs typeface="Calibri Light"/>
              </a:rPr>
              <a:t>x_premissa</a:t>
            </a:r>
            <a:r>
              <a:rPr lang="pt-BR" sz="1600" dirty="0">
                <a:latin typeface="Calibri"/>
                <a:cs typeface="Calibri Light"/>
              </a:rPr>
              <a:t> = VERDADE;</a:t>
            </a:r>
            <a:endParaRPr lang="pt-BR" dirty="0"/>
          </a:p>
        </p:txBody>
      </p:sp>
      <p:pic>
        <p:nvPicPr>
          <p:cNvPr id="5" name="Imagem 4">
            <a:extLst>
              <a:ext uri="{FF2B5EF4-FFF2-40B4-BE49-F238E27FC236}">
                <a16:creationId xmlns:a16="http://schemas.microsoft.com/office/drawing/2014/main" id="{5B753D0E-64E6-7386-C70C-82E5E1A57546}"/>
              </a:ext>
            </a:extLst>
          </p:cNvPr>
          <p:cNvPicPr>
            <a:picLocks noChangeAspect="1"/>
          </p:cNvPicPr>
          <p:nvPr/>
        </p:nvPicPr>
        <p:blipFill>
          <a:blip r:embed="rId2"/>
          <a:stretch>
            <a:fillRect/>
          </a:stretch>
        </p:blipFill>
        <p:spPr>
          <a:xfrm>
            <a:off x="6096000" y="1078317"/>
            <a:ext cx="3499407" cy="3054361"/>
          </a:xfrm>
          <a:prstGeom prst="rect">
            <a:avLst/>
          </a:prstGeom>
        </p:spPr>
      </p:pic>
      <p:pic>
        <p:nvPicPr>
          <p:cNvPr id="7" name="Imagem 6">
            <a:extLst>
              <a:ext uri="{FF2B5EF4-FFF2-40B4-BE49-F238E27FC236}">
                <a16:creationId xmlns:a16="http://schemas.microsoft.com/office/drawing/2014/main" id="{1908B455-C1D2-8112-DAA7-C32764ECAC58}"/>
              </a:ext>
            </a:extLst>
          </p:cNvPr>
          <p:cNvPicPr>
            <a:picLocks noChangeAspect="1"/>
          </p:cNvPicPr>
          <p:nvPr/>
        </p:nvPicPr>
        <p:blipFill>
          <a:blip r:embed="rId3"/>
          <a:stretch>
            <a:fillRect/>
          </a:stretch>
        </p:blipFill>
        <p:spPr>
          <a:xfrm>
            <a:off x="9807489" y="955403"/>
            <a:ext cx="853514" cy="609653"/>
          </a:xfrm>
          <a:prstGeom prst="rect">
            <a:avLst/>
          </a:prstGeom>
        </p:spPr>
      </p:pic>
      <p:pic>
        <p:nvPicPr>
          <p:cNvPr id="9" name="Imagem 8">
            <a:extLst>
              <a:ext uri="{FF2B5EF4-FFF2-40B4-BE49-F238E27FC236}">
                <a16:creationId xmlns:a16="http://schemas.microsoft.com/office/drawing/2014/main" id="{6DC42471-926B-0A56-EF4F-75E14FA3876B}"/>
              </a:ext>
            </a:extLst>
          </p:cNvPr>
          <p:cNvPicPr>
            <a:picLocks noChangeAspect="1"/>
          </p:cNvPicPr>
          <p:nvPr/>
        </p:nvPicPr>
        <p:blipFill>
          <a:blip r:embed="rId4"/>
          <a:stretch>
            <a:fillRect/>
          </a:stretch>
        </p:blipFill>
        <p:spPr>
          <a:xfrm>
            <a:off x="9807488" y="2108367"/>
            <a:ext cx="853513" cy="591363"/>
          </a:xfrm>
          <a:prstGeom prst="rect">
            <a:avLst/>
          </a:prstGeom>
        </p:spPr>
      </p:pic>
      <p:pic>
        <p:nvPicPr>
          <p:cNvPr id="11" name="Imagem 10">
            <a:extLst>
              <a:ext uri="{FF2B5EF4-FFF2-40B4-BE49-F238E27FC236}">
                <a16:creationId xmlns:a16="http://schemas.microsoft.com/office/drawing/2014/main" id="{ED4C8109-D26F-2F3C-3D64-00F2BFE954DD}"/>
              </a:ext>
            </a:extLst>
          </p:cNvPr>
          <p:cNvPicPr>
            <a:picLocks noChangeAspect="1"/>
          </p:cNvPicPr>
          <p:nvPr/>
        </p:nvPicPr>
        <p:blipFill>
          <a:blip r:embed="rId5"/>
          <a:stretch>
            <a:fillRect/>
          </a:stretch>
        </p:blipFill>
        <p:spPr>
          <a:xfrm>
            <a:off x="9807489" y="3494021"/>
            <a:ext cx="853512" cy="591363"/>
          </a:xfrm>
          <a:prstGeom prst="rect">
            <a:avLst/>
          </a:prstGeom>
        </p:spPr>
      </p:pic>
      <p:pic>
        <p:nvPicPr>
          <p:cNvPr id="13" name="Imagem 12">
            <a:extLst>
              <a:ext uri="{FF2B5EF4-FFF2-40B4-BE49-F238E27FC236}">
                <a16:creationId xmlns:a16="http://schemas.microsoft.com/office/drawing/2014/main" id="{4E26D536-AF20-3932-EA99-025495DC6E9F}"/>
              </a:ext>
            </a:extLst>
          </p:cNvPr>
          <p:cNvPicPr>
            <a:picLocks noChangeAspect="1"/>
          </p:cNvPicPr>
          <p:nvPr/>
        </p:nvPicPr>
        <p:blipFill>
          <a:blip r:embed="rId6"/>
          <a:stretch>
            <a:fillRect/>
          </a:stretch>
        </p:blipFill>
        <p:spPr>
          <a:xfrm>
            <a:off x="5973839" y="4826692"/>
            <a:ext cx="5010683" cy="952991"/>
          </a:xfrm>
          <a:prstGeom prst="rect">
            <a:avLst/>
          </a:prstGeom>
        </p:spPr>
      </p:pic>
      <p:pic>
        <p:nvPicPr>
          <p:cNvPr id="15" name="Imagem 14">
            <a:extLst>
              <a:ext uri="{FF2B5EF4-FFF2-40B4-BE49-F238E27FC236}">
                <a16:creationId xmlns:a16="http://schemas.microsoft.com/office/drawing/2014/main" id="{6167C43A-3E2A-DE7A-CFD2-EE4CFDF20A99}"/>
              </a:ext>
            </a:extLst>
          </p:cNvPr>
          <p:cNvPicPr>
            <a:picLocks noChangeAspect="1"/>
          </p:cNvPicPr>
          <p:nvPr/>
        </p:nvPicPr>
        <p:blipFill>
          <a:blip r:embed="rId7"/>
          <a:stretch>
            <a:fillRect/>
          </a:stretch>
        </p:blipFill>
        <p:spPr>
          <a:xfrm>
            <a:off x="11098817" y="4670115"/>
            <a:ext cx="963251" cy="1109568"/>
          </a:xfrm>
          <a:prstGeom prst="rect">
            <a:avLst/>
          </a:prstGeom>
        </p:spPr>
      </p:pic>
    </p:spTree>
    <p:extLst>
      <p:ext uri="{BB962C8B-B14F-4D97-AF65-F5344CB8AC3E}">
        <p14:creationId xmlns:p14="http://schemas.microsoft.com/office/powerpoint/2010/main" val="851142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691662" y="1430215"/>
            <a:ext cx="5111261" cy="3669323"/>
          </a:xfrm>
        </p:spPr>
        <p:txBody>
          <a:bodyPr/>
          <a:lstStyle/>
          <a:p>
            <a:pPr>
              <a:buFont typeface="Arial" panose="020B0604020202020204" pitchFamily="34" charset="0"/>
              <a:buChar char="•"/>
            </a:pPr>
            <a:r>
              <a:rPr lang="pt-BR" dirty="0">
                <a:latin typeface="Roboto" panose="02000000000000000000" pitchFamily="2" charset="0"/>
                <a:ea typeface="Roboto" panose="02000000000000000000" pitchFamily="2" charset="0"/>
                <a:cs typeface="Calibri"/>
              </a:rPr>
              <a:t>Isso foi simples né? Agora está tudo completo, vamos ver o resultado: (o sistema das dezenas não está perfeito, pois nesse caso não há limites para entrada, é possível inserir um número maior que 18)</a:t>
            </a:r>
            <a:endParaRPr lang="pt-BR" dirty="0">
              <a:latin typeface="Roboto" panose="02000000000000000000" pitchFamily="2" charset="0"/>
              <a:ea typeface="Roboto" panose="02000000000000000000" pitchFamily="2" charset="0"/>
            </a:endParaRPr>
          </a:p>
        </p:txBody>
      </p:sp>
      <p:pic>
        <p:nvPicPr>
          <p:cNvPr id="8" name="Imagem 7">
            <a:extLst>
              <a:ext uri="{FF2B5EF4-FFF2-40B4-BE49-F238E27FC236}">
                <a16:creationId xmlns:a16="http://schemas.microsoft.com/office/drawing/2014/main" id="{B06F493D-7D1E-39CD-3EEE-5E8D74FFDE85}"/>
              </a:ext>
            </a:extLst>
          </p:cNvPr>
          <p:cNvPicPr>
            <a:picLocks noChangeAspect="1"/>
          </p:cNvPicPr>
          <p:nvPr/>
        </p:nvPicPr>
        <p:blipFill>
          <a:blip r:embed="rId2"/>
          <a:stretch>
            <a:fillRect/>
          </a:stretch>
        </p:blipFill>
        <p:spPr>
          <a:xfrm>
            <a:off x="6096000" y="926124"/>
            <a:ext cx="5861538" cy="4935414"/>
          </a:xfrm>
          <a:prstGeom prst="rect">
            <a:avLst/>
          </a:prstGeom>
        </p:spPr>
      </p:pic>
    </p:spTree>
    <p:extLst>
      <p:ext uri="{BB962C8B-B14F-4D97-AF65-F5344CB8AC3E}">
        <p14:creationId xmlns:p14="http://schemas.microsoft.com/office/powerpoint/2010/main" val="244988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691662" y="2250831"/>
            <a:ext cx="5111261" cy="2848707"/>
          </a:xfrm>
        </p:spPr>
        <p:txBody>
          <a:bodyPr/>
          <a:lstStyle/>
          <a:p>
            <a:pPr>
              <a:buFont typeface="Arial" panose="020B0604020202020204" pitchFamily="34" charset="0"/>
              <a:buChar char="•"/>
            </a:pPr>
            <a:r>
              <a:rPr lang="pt-BR" sz="1400" dirty="0">
                <a:latin typeface="Calibri"/>
                <a:cs typeface="Calibri"/>
              </a:rPr>
              <a:t>Para o </a:t>
            </a:r>
            <a:r>
              <a:rPr lang="pt-BR" sz="1400" dirty="0" err="1">
                <a:latin typeface="Calibri"/>
                <a:cs typeface="Calibri"/>
              </a:rPr>
              <a:t>decoder</a:t>
            </a:r>
            <a:r>
              <a:rPr lang="pt-BR" sz="1400" dirty="0">
                <a:latin typeface="Calibri"/>
                <a:cs typeface="Calibri"/>
              </a:rPr>
              <a:t>, é simples a lógica que devemos usar. Mas antes vamos definir algumas coisas, primeiro: O usuário deve desenhar o dígito nos displays e isso deve ser traduzido para um número binário de 4 dígitos, entretanto, faremos com que desenhos que não existem darão o valor 0000. Segundo: apesar de um pouco grande e bagunçado, faremos usando a mesma ideia do </a:t>
            </a:r>
            <a:r>
              <a:rPr lang="pt-BR" sz="1400" dirty="0" err="1">
                <a:latin typeface="Calibri"/>
                <a:cs typeface="Calibri"/>
              </a:rPr>
              <a:t>encoder</a:t>
            </a:r>
            <a:r>
              <a:rPr lang="pt-BR" sz="1400" dirty="0">
                <a:latin typeface="Calibri"/>
                <a:cs typeface="Calibri"/>
              </a:rPr>
              <a:t>. Vamos lá!</a:t>
            </a:r>
          </a:p>
          <a:p>
            <a:pPr>
              <a:buFont typeface="Arial" panose="020B0604020202020204" pitchFamily="34" charset="0"/>
              <a:buChar char="•"/>
            </a:pPr>
            <a:r>
              <a:rPr lang="pt-BR" sz="1400" dirty="0">
                <a:latin typeface="Calibri"/>
                <a:cs typeface="Calibri"/>
              </a:rPr>
              <a:t>Como vai funcionar? Bom, a resposta é óbvia, com uma tabela verdade gigante. Deixe-me explicar, lembra daquela ordem que usamos ABCDEFG nos dígitos? Vamos pegar o valor 9 por exemplo, o 9 não tem o display vertical esquerdo inferior (VEI ou VIE), que sabemos que é o F, então se o desenho do número 9 fosse ser um número, seria 1111101, certo? Ou VVVVVFV. O 9 é 1001 em binário, assim como eram 7 displays, também são 4 dígitos, então teremos 4 circuitos, um para cada algarismo. Então como são 7 variáveis, teremos uma tabela de 128 linhas, com os displays acesos pelo usuário representando um número entre 0 e 127, onde apenas 9 dessas combinações entre os displays representa um número real em binário, e os outros 119 representam o número 0 (apesar de 118 não existirem).</a:t>
            </a:r>
            <a:br>
              <a:rPr lang="pt-BR" sz="1600" dirty="0">
                <a:latin typeface="Calibri"/>
                <a:cs typeface="Calibri"/>
              </a:rPr>
            </a:br>
            <a:br>
              <a:rPr lang="pt-BR" sz="1600" dirty="0">
                <a:latin typeface="Calibri"/>
                <a:cs typeface="Calibri"/>
              </a:rPr>
            </a:br>
            <a:endParaRPr lang="pt-BR" dirty="0">
              <a:latin typeface="Roboto" panose="02000000000000000000" pitchFamily="2" charset="0"/>
              <a:ea typeface="Roboto" panose="02000000000000000000" pitchFamily="2" charset="0"/>
            </a:endParaRPr>
          </a:p>
        </p:txBody>
      </p:sp>
      <p:pic>
        <p:nvPicPr>
          <p:cNvPr id="8" name="Imagem 7">
            <a:extLst>
              <a:ext uri="{FF2B5EF4-FFF2-40B4-BE49-F238E27FC236}">
                <a16:creationId xmlns:a16="http://schemas.microsoft.com/office/drawing/2014/main" id="{B06F493D-7D1E-39CD-3EEE-5E8D74FFDE85}"/>
              </a:ext>
            </a:extLst>
          </p:cNvPr>
          <p:cNvPicPr>
            <a:picLocks noChangeAspect="1"/>
          </p:cNvPicPr>
          <p:nvPr/>
        </p:nvPicPr>
        <p:blipFill>
          <a:blip r:embed="rId2"/>
          <a:stretch>
            <a:fillRect/>
          </a:stretch>
        </p:blipFill>
        <p:spPr>
          <a:xfrm>
            <a:off x="6096000" y="926124"/>
            <a:ext cx="5861538" cy="4935414"/>
          </a:xfrm>
          <a:prstGeom prst="rect">
            <a:avLst/>
          </a:prstGeom>
        </p:spPr>
      </p:pic>
    </p:spTree>
    <p:extLst>
      <p:ext uri="{BB962C8B-B14F-4D97-AF65-F5344CB8AC3E}">
        <p14:creationId xmlns:p14="http://schemas.microsoft.com/office/powerpoint/2010/main" val="3966670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691662" y="2250831"/>
            <a:ext cx="5111261" cy="3024554"/>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Lembra que precisávamos da tabela verdade por escrito para colar no site? Bom, aqui estamos montando ela, já que cada uma tem no mínimo 119 zeros, temos que descobrir em que posição os outros valores ficam: </a:t>
            </a:r>
            <a:br>
              <a:rPr lang="pt-BR" sz="1600" dirty="0">
                <a:latin typeface="Calibri"/>
                <a:cs typeface="Calibri"/>
              </a:rPr>
            </a:br>
            <a:endParaRPr lang="pt-BR" dirty="0">
              <a:latin typeface="Roboto" panose="02000000000000000000" pitchFamily="2" charset="0"/>
              <a:ea typeface="Roboto" panose="02000000000000000000" pitchFamily="2" charset="0"/>
            </a:endParaRPr>
          </a:p>
        </p:txBody>
      </p:sp>
      <p:pic>
        <p:nvPicPr>
          <p:cNvPr id="7" name="Imagem 6">
            <a:extLst>
              <a:ext uri="{FF2B5EF4-FFF2-40B4-BE49-F238E27FC236}">
                <a16:creationId xmlns:a16="http://schemas.microsoft.com/office/drawing/2014/main" id="{50776B54-0021-244B-71CA-FF9441BD948F}"/>
              </a:ext>
            </a:extLst>
          </p:cNvPr>
          <p:cNvPicPr>
            <a:picLocks noChangeAspect="1"/>
          </p:cNvPicPr>
          <p:nvPr/>
        </p:nvPicPr>
        <p:blipFill>
          <a:blip r:embed="rId2"/>
          <a:stretch>
            <a:fillRect/>
          </a:stretch>
        </p:blipFill>
        <p:spPr>
          <a:xfrm>
            <a:off x="6281452" y="923327"/>
            <a:ext cx="5584420" cy="5011346"/>
          </a:xfrm>
          <a:prstGeom prst="rect">
            <a:avLst/>
          </a:prstGeom>
        </p:spPr>
      </p:pic>
    </p:spTree>
    <p:extLst>
      <p:ext uri="{BB962C8B-B14F-4D97-AF65-F5344CB8AC3E}">
        <p14:creationId xmlns:p14="http://schemas.microsoft.com/office/powerpoint/2010/main" val="531735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1406769" y="2250831"/>
            <a:ext cx="4396154" cy="2145323"/>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Continuando:</a:t>
            </a:r>
            <a:br>
              <a:rPr lang="pt-BR" sz="1600" dirty="0">
                <a:latin typeface="Calibri"/>
                <a:cs typeface="Calibri"/>
              </a:rPr>
            </a:br>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4241FFDE-0AFC-8D75-C1F3-2A21485B638D}"/>
              </a:ext>
            </a:extLst>
          </p:cNvPr>
          <p:cNvPicPr>
            <a:picLocks noChangeAspect="1"/>
          </p:cNvPicPr>
          <p:nvPr/>
        </p:nvPicPr>
        <p:blipFill>
          <a:blip r:embed="rId2"/>
          <a:stretch>
            <a:fillRect/>
          </a:stretch>
        </p:blipFill>
        <p:spPr>
          <a:xfrm>
            <a:off x="6096000" y="1002581"/>
            <a:ext cx="5826369" cy="4852837"/>
          </a:xfrm>
          <a:prstGeom prst="rect">
            <a:avLst/>
          </a:prstGeom>
        </p:spPr>
      </p:pic>
    </p:spTree>
    <p:extLst>
      <p:ext uri="{BB962C8B-B14F-4D97-AF65-F5344CB8AC3E}">
        <p14:creationId xmlns:p14="http://schemas.microsoft.com/office/powerpoint/2010/main" val="2287624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6" y="1137139"/>
            <a:ext cx="5017477" cy="3212123"/>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É bem simples de visualizar o que está acontecendo aqui, a primeira linha cheia de zeros representa apenas onde fica a posição de cada número, sendo que o zero é representado por um 'O'. Aqui por exemplo, podemos ver que já que cada saída (W,E,R e T) representa um algarismo do valor representado pelo display, na posição onde fica o 7 é formado o valor de 7 em binário. Agora que temos as tabelas verdades, podemos obter as expressões e fazer os circuitos.</a:t>
            </a:r>
            <a:br>
              <a:rPr lang="pt-BR" sz="1600" dirty="0">
                <a:latin typeface="Calibri"/>
                <a:cs typeface="Calibri"/>
              </a:rPr>
            </a:br>
            <a:endParaRPr lang="pt-BR" dirty="0">
              <a:latin typeface="Roboto" panose="02000000000000000000" pitchFamily="2" charset="0"/>
              <a:ea typeface="Roboto" panose="02000000000000000000" pitchFamily="2" charset="0"/>
            </a:endParaRPr>
          </a:p>
        </p:txBody>
      </p:sp>
      <p:pic>
        <p:nvPicPr>
          <p:cNvPr id="6" name="Imagem 5">
            <a:extLst>
              <a:ext uri="{FF2B5EF4-FFF2-40B4-BE49-F238E27FC236}">
                <a16:creationId xmlns:a16="http://schemas.microsoft.com/office/drawing/2014/main" id="{E38CC90C-E5B1-C552-D36F-F914CA773BFA}"/>
              </a:ext>
            </a:extLst>
          </p:cNvPr>
          <p:cNvPicPr>
            <a:picLocks noChangeAspect="1"/>
          </p:cNvPicPr>
          <p:nvPr/>
        </p:nvPicPr>
        <p:blipFill>
          <a:blip r:embed="rId2"/>
          <a:stretch>
            <a:fillRect/>
          </a:stretch>
        </p:blipFill>
        <p:spPr>
          <a:xfrm>
            <a:off x="6096000" y="973015"/>
            <a:ext cx="5908431" cy="4911970"/>
          </a:xfrm>
          <a:prstGeom prst="rect">
            <a:avLst/>
          </a:prstGeom>
        </p:spPr>
      </p:pic>
      <p:pic>
        <p:nvPicPr>
          <p:cNvPr id="8" name="Imagem 7">
            <a:extLst>
              <a:ext uri="{FF2B5EF4-FFF2-40B4-BE49-F238E27FC236}">
                <a16:creationId xmlns:a16="http://schemas.microsoft.com/office/drawing/2014/main" id="{605918D1-3028-C20C-6E84-2370B75201E6}"/>
              </a:ext>
            </a:extLst>
          </p:cNvPr>
          <p:cNvPicPr>
            <a:picLocks noChangeAspect="1"/>
          </p:cNvPicPr>
          <p:nvPr/>
        </p:nvPicPr>
        <p:blipFill>
          <a:blip r:embed="rId3"/>
          <a:stretch>
            <a:fillRect/>
          </a:stretch>
        </p:blipFill>
        <p:spPr>
          <a:xfrm>
            <a:off x="2352270" y="4191168"/>
            <a:ext cx="1883827" cy="1511939"/>
          </a:xfrm>
          <a:prstGeom prst="rect">
            <a:avLst/>
          </a:prstGeom>
        </p:spPr>
      </p:pic>
    </p:spTree>
    <p:extLst>
      <p:ext uri="{BB962C8B-B14F-4D97-AF65-F5344CB8AC3E}">
        <p14:creationId xmlns:p14="http://schemas.microsoft.com/office/powerpoint/2010/main" val="99028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6" y="1242646"/>
            <a:ext cx="5017477" cy="4642339"/>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Para o dígito W (milhar), a expressão lógica será </a:t>
            </a:r>
            <a:r>
              <a:rPr lang="pt-BR" sz="1400" dirty="0">
                <a:latin typeface="Roboto" panose="02000000000000000000" pitchFamily="2" charset="0"/>
                <a:ea typeface="Roboto" panose="02000000000000000000" pitchFamily="2" charset="0"/>
                <a:cs typeface="+mj-lt"/>
              </a:rPr>
              <a:t>a ∧ b ∧ c ∧ d ∧ e ∧ g</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Para o E: (a ∧ b ∧ ¬c ∧ d ∧ e ∧ g) ∨ (a ∧ ¬b ∧ c ∧ d ∧ ¬e ∧ ¬f ∧ g) ∨ ( ¬a ∧ b ∧ c ∧ d ∧ ¬e ∧ ¬f ∧ ¬g)</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Para o R: (a ∧ b ∧ ¬c ∧ d ∧ e ∧ f ∧ g) ∨ ( ¬a ∧ b ∧ c ∧ d ∧ e ∧ ¬f ∧ g) ∨ ( ¬a ∧ b ∧ c ∧ d ∧ ¬e ∧ ¬f ∧ ¬g) ∨ ( ¬a ∧ b ∧ c ∧ ¬d ∧ e ∧ f ∧ g)</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Para o T: (a ∧ b ∧ d ∧ e ∧ ¬f ∧ g) ∨ ( ¬a ∧ c ∧ d ∧ ¬e ∧ ¬f ∧ ¬g) ∨ (b ∧ c ∧ d ∧ e ∧ ¬f ∧ g)</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Assim já podemos montar os circuitos. Como não são tão complicados, eu não salvei as imagens, e já imediatamente montei o resultado final. Uni o </a:t>
            </a:r>
            <a:r>
              <a:rPr lang="pt-BR" sz="1400" dirty="0" err="1">
                <a:latin typeface="Roboto" panose="02000000000000000000" pitchFamily="2" charset="0"/>
                <a:ea typeface="Roboto" panose="02000000000000000000" pitchFamily="2" charset="0"/>
                <a:cs typeface="+mj-lt"/>
              </a:rPr>
              <a:t>decoder</a:t>
            </a:r>
            <a:r>
              <a:rPr lang="pt-BR" sz="1400" dirty="0">
                <a:latin typeface="Roboto" panose="02000000000000000000" pitchFamily="2" charset="0"/>
                <a:ea typeface="Roboto" panose="02000000000000000000" pitchFamily="2" charset="0"/>
                <a:cs typeface="+mj-lt"/>
              </a:rPr>
              <a:t>, o </a:t>
            </a:r>
            <a:r>
              <a:rPr lang="pt-BR" sz="1400" dirty="0" err="1">
                <a:latin typeface="Roboto" panose="02000000000000000000" pitchFamily="2" charset="0"/>
                <a:ea typeface="Roboto" panose="02000000000000000000" pitchFamily="2" charset="0"/>
                <a:cs typeface="+mj-lt"/>
              </a:rPr>
              <a:t>encoder</a:t>
            </a:r>
            <a:r>
              <a:rPr lang="pt-BR" sz="1400" dirty="0">
                <a:latin typeface="Roboto" panose="02000000000000000000" pitchFamily="2" charset="0"/>
                <a:ea typeface="Roboto" panose="02000000000000000000" pitchFamily="2" charset="0"/>
                <a:cs typeface="+mj-lt"/>
              </a:rPr>
              <a:t>, a soma e o overflow, juntos, de forma organizada temos o resultado final. </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mj-lt"/>
              </a:rPr>
              <a:t>Link: </a:t>
            </a:r>
            <a:r>
              <a:rPr lang="pt-BR" sz="1400" dirty="0">
                <a:ea typeface="+mj-lt"/>
                <a:cs typeface="+mj-lt"/>
              </a:rPr>
              <a:t>https://www.mediafire.com/file/wrz5lkyhlmtkkcq/compartilhar.txt/file</a:t>
            </a:r>
            <a:br>
              <a:rPr lang="pt-BR" sz="1600" dirty="0">
                <a:latin typeface="Calibri"/>
                <a:cs typeface="Calibri"/>
              </a:rPr>
            </a:br>
            <a:endParaRPr lang="pt-BR" dirty="0">
              <a:latin typeface="Roboto" panose="02000000000000000000" pitchFamily="2" charset="0"/>
              <a:ea typeface="Roboto" panose="02000000000000000000" pitchFamily="2" charset="0"/>
            </a:endParaRPr>
          </a:p>
        </p:txBody>
      </p:sp>
      <p:pic>
        <p:nvPicPr>
          <p:cNvPr id="5" name="Gráfico 4">
            <a:extLst>
              <a:ext uri="{FF2B5EF4-FFF2-40B4-BE49-F238E27FC236}">
                <a16:creationId xmlns:a16="http://schemas.microsoft.com/office/drawing/2014/main" id="{7C273F0A-FC06-75B8-A99C-DE121C544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1354" y="1509345"/>
            <a:ext cx="3364524" cy="3839309"/>
          </a:xfrm>
          <a:prstGeom prst="rect">
            <a:avLst/>
          </a:prstGeom>
        </p:spPr>
      </p:pic>
    </p:spTree>
    <p:extLst>
      <p:ext uri="{BB962C8B-B14F-4D97-AF65-F5344CB8AC3E}">
        <p14:creationId xmlns:p14="http://schemas.microsoft.com/office/powerpoint/2010/main" val="258548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Parte </a:t>
            </a:r>
            <a:r>
              <a:rPr lang="pt-BR" dirty="0" err="1"/>
              <a:t>Iv</a:t>
            </a:r>
            <a:endParaRPr lang="pt-BR" dirty="0"/>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1137139"/>
            <a:ext cx="4372708" cy="4208584"/>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Esse projeto pode ser dividido em 4 partes, na esquerda está o </a:t>
            </a:r>
            <a:r>
              <a:rPr lang="pt-BR" sz="1600" dirty="0" err="1">
                <a:latin typeface="Roboto" panose="02000000000000000000" pitchFamily="2" charset="0"/>
                <a:ea typeface="Roboto" panose="02000000000000000000" pitchFamily="2" charset="0"/>
                <a:cs typeface="Calibri"/>
              </a:rPr>
              <a:t>decoder</a:t>
            </a:r>
            <a:r>
              <a:rPr lang="pt-BR" sz="1600" dirty="0">
                <a:latin typeface="Roboto" panose="02000000000000000000" pitchFamily="2" charset="0"/>
                <a:ea typeface="Roboto" panose="02000000000000000000" pitchFamily="2" charset="0"/>
                <a:cs typeface="Calibri"/>
              </a:rPr>
              <a:t>, na direita o </a:t>
            </a:r>
            <a:r>
              <a:rPr lang="pt-BR" sz="1600" dirty="0" err="1">
                <a:latin typeface="Roboto" panose="02000000000000000000" pitchFamily="2" charset="0"/>
                <a:ea typeface="Roboto" panose="02000000000000000000" pitchFamily="2" charset="0"/>
                <a:cs typeface="Calibri"/>
              </a:rPr>
              <a:t>encoder</a:t>
            </a:r>
            <a:r>
              <a:rPr lang="pt-BR" sz="1600" dirty="0">
                <a:latin typeface="Roboto" panose="02000000000000000000" pitchFamily="2" charset="0"/>
                <a:ea typeface="Roboto" panose="02000000000000000000" pitchFamily="2" charset="0"/>
                <a:cs typeface="Calibri"/>
              </a:rPr>
              <a:t> junto ao overflow. Na parte inferior central vemos a soma, e na superior central vemos a demonstração, onde vemos 9 + 9 = 18 corretamente em binário. Resultado:</a:t>
            </a:r>
            <a:br>
              <a:rPr lang="pt-BR" sz="1600" dirty="0">
                <a:latin typeface="Roboto" panose="02000000000000000000" pitchFamily="2" charset="0"/>
                <a:ea typeface="Roboto" panose="02000000000000000000" pitchFamily="2" charset="0"/>
                <a:cs typeface="Calibri"/>
              </a:rPr>
            </a:br>
            <a:endParaRPr lang="pt-BR" dirty="0">
              <a:latin typeface="Roboto" panose="02000000000000000000" pitchFamily="2" charset="0"/>
              <a:ea typeface="Roboto" panose="02000000000000000000" pitchFamily="2" charset="0"/>
            </a:endParaRPr>
          </a:p>
        </p:txBody>
      </p:sp>
      <p:pic>
        <p:nvPicPr>
          <p:cNvPr id="8" name="Imagem 7">
            <a:extLst>
              <a:ext uri="{FF2B5EF4-FFF2-40B4-BE49-F238E27FC236}">
                <a16:creationId xmlns:a16="http://schemas.microsoft.com/office/drawing/2014/main" id="{E3BEF72F-BB76-6803-67B6-62294E0728B3}"/>
              </a:ext>
            </a:extLst>
          </p:cNvPr>
          <p:cNvPicPr>
            <a:picLocks noChangeAspect="1"/>
          </p:cNvPicPr>
          <p:nvPr/>
        </p:nvPicPr>
        <p:blipFill>
          <a:blip r:embed="rId2"/>
          <a:stretch>
            <a:fillRect/>
          </a:stretch>
        </p:blipFill>
        <p:spPr>
          <a:xfrm rot="10800000">
            <a:off x="5936769" y="1264732"/>
            <a:ext cx="6133108" cy="4328535"/>
          </a:xfrm>
          <a:prstGeom prst="rect">
            <a:avLst/>
          </a:prstGeom>
        </p:spPr>
      </p:pic>
    </p:spTree>
    <p:extLst>
      <p:ext uri="{BB962C8B-B14F-4D97-AF65-F5344CB8AC3E}">
        <p14:creationId xmlns:p14="http://schemas.microsoft.com/office/powerpoint/2010/main" val="1585891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4C370-9024-DD07-EE95-B6CBB1BC4293}"/>
              </a:ext>
            </a:extLst>
          </p:cNvPr>
          <p:cNvSpPr>
            <a:spLocks noGrp="1"/>
          </p:cNvSpPr>
          <p:nvPr>
            <p:ph type="title"/>
          </p:nvPr>
        </p:nvSpPr>
        <p:spPr>
          <a:xfrm>
            <a:off x="4759569" y="140678"/>
            <a:ext cx="3305907" cy="351692"/>
          </a:xfrm>
        </p:spPr>
        <p:txBody>
          <a:bodyPr/>
          <a:lstStyle/>
          <a:p>
            <a:r>
              <a:rPr lang="pt-BR" dirty="0"/>
              <a:t>Parte </a:t>
            </a:r>
            <a:r>
              <a:rPr lang="pt-BR" dirty="0" err="1"/>
              <a:t>Iv</a:t>
            </a:r>
            <a:endParaRPr lang="pt-BR" dirty="0"/>
          </a:p>
        </p:txBody>
      </p:sp>
      <p:sp>
        <p:nvSpPr>
          <p:cNvPr id="3" name="Subtítulo 2">
            <a:extLst>
              <a:ext uri="{FF2B5EF4-FFF2-40B4-BE49-F238E27FC236}">
                <a16:creationId xmlns:a16="http://schemas.microsoft.com/office/drawing/2014/main" id="{0025A89A-D988-6715-BF16-9F494B6BFE9C}"/>
              </a:ext>
            </a:extLst>
          </p:cNvPr>
          <p:cNvSpPr>
            <a:spLocks noGrp="1"/>
          </p:cNvSpPr>
          <p:nvPr>
            <p:ph type="subTitle" idx="1"/>
          </p:nvPr>
        </p:nvSpPr>
        <p:spPr/>
        <p:txBody>
          <a:bodyPr/>
          <a:lstStyle/>
          <a:p>
            <a:endParaRPr lang="pt-BR" dirty="0"/>
          </a:p>
        </p:txBody>
      </p:sp>
      <p:pic>
        <p:nvPicPr>
          <p:cNvPr id="5" name="Imagem 4">
            <a:extLst>
              <a:ext uri="{FF2B5EF4-FFF2-40B4-BE49-F238E27FC236}">
                <a16:creationId xmlns:a16="http://schemas.microsoft.com/office/drawing/2014/main" id="{A1A7D21D-BA30-4A20-BA4B-BCD6D5999923}"/>
              </a:ext>
            </a:extLst>
          </p:cNvPr>
          <p:cNvPicPr>
            <a:picLocks noChangeAspect="1"/>
          </p:cNvPicPr>
          <p:nvPr/>
        </p:nvPicPr>
        <p:blipFill>
          <a:blip r:embed="rId2"/>
          <a:stretch>
            <a:fillRect/>
          </a:stretch>
        </p:blipFill>
        <p:spPr>
          <a:xfrm rot="10800000">
            <a:off x="-2" y="586154"/>
            <a:ext cx="12191999" cy="6271846"/>
          </a:xfrm>
          <a:prstGeom prst="rect">
            <a:avLst/>
          </a:prstGeom>
        </p:spPr>
      </p:pic>
    </p:spTree>
    <p:extLst>
      <p:ext uri="{BB962C8B-B14F-4D97-AF65-F5344CB8AC3E}">
        <p14:creationId xmlns:p14="http://schemas.microsoft.com/office/powerpoint/2010/main" val="1817000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Final</a:t>
            </a:r>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1137139"/>
            <a:ext cx="4372708" cy="4208584"/>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Agora que finalizamos, já é possível passar o projeto para a linguagem C.</a:t>
            </a:r>
            <a:br>
              <a:rPr lang="pt-BR" sz="1600" dirty="0">
                <a:latin typeface="Roboto" panose="02000000000000000000" pitchFamily="2" charset="0"/>
                <a:ea typeface="Roboto" panose="02000000000000000000" pitchFamily="2" charset="0"/>
                <a:cs typeface="Calibri"/>
              </a:rPr>
            </a:br>
            <a:endParaRPr lang="pt-BR" dirty="0">
              <a:latin typeface="Roboto" panose="02000000000000000000" pitchFamily="2" charset="0"/>
              <a:ea typeface="Roboto" panose="02000000000000000000" pitchFamily="2" charset="0"/>
            </a:endParaRPr>
          </a:p>
        </p:txBody>
      </p:sp>
      <p:pic>
        <p:nvPicPr>
          <p:cNvPr id="7" name="Imagem 6">
            <a:extLst>
              <a:ext uri="{FF2B5EF4-FFF2-40B4-BE49-F238E27FC236}">
                <a16:creationId xmlns:a16="http://schemas.microsoft.com/office/drawing/2014/main" id="{B04553D2-4F1C-66A3-F01F-BEB6596F7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69" y="539263"/>
            <a:ext cx="6084277" cy="5451229"/>
          </a:xfrm>
          <a:prstGeom prst="rect">
            <a:avLst/>
          </a:prstGeom>
        </p:spPr>
      </p:pic>
    </p:spTree>
    <p:extLst>
      <p:ext uri="{BB962C8B-B14F-4D97-AF65-F5344CB8AC3E}">
        <p14:creationId xmlns:p14="http://schemas.microsoft.com/office/powerpoint/2010/main" val="835456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Final</a:t>
            </a:r>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1137139"/>
            <a:ext cx="4372708" cy="4208584"/>
          </a:xfrm>
        </p:spPr>
        <p:txBody>
          <a:bodyPr/>
          <a:lstStyle/>
          <a:p>
            <a:pPr>
              <a:buFont typeface="Arial" panose="020B0604020202020204" pitchFamily="34" charset="0"/>
              <a:buChar char="•"/>
            </a:pPr>
            <a:r>
              <a:rPr lang="pt-BR" dirty="0">
                <a:cs typeface="Calibri"/>
              </a:rPr>
              <a:t>Primeiro declarar as funções básicas, como vimos na página 2, a de soma, de </a:t>
            </a:r>
            <a:r>
              <a:rPr lang="pt-BR" dirty="0" err="1">
                <a:cs typeface="Calibri"/>
              </a:rPr>
              <a:t>carry</a:t>
            </a:r>
            <a:r>
              <a:rPr lang="pt-BR" dirty="0">
                <a:cs typeface="Calibri"/>
              </a:rPr>
              <a:t>, e iniciar a </a:t>
            </a:r>
            <a:r>
              <a:rPr lang="pt-BR" dirty="0" err="1">
                <a:cs typeface="Calibri"/>
              </a:rPr>
              <a:t>Main</a:t>
            </a:r>
            <a:r>
              <a:rPr lang="pt-BR" dirty="0">
                <a:cs typeface="Calibri"/>
              </a:rPr>
              <a:t>. Inicializar as variáveis, os 23 displays e 13 dígitos, assim como os 5 </a:t>
            </a:r>
            <a:r>
              <a:rPr lang="pt-BR" dirty="0" err="1">
                <a:cs typeface="Calibri"/>
              </a:rPr>
              <a:t>carrys</a:t>
            </a:r>
            <a:r>
              <a:rPr lang="pt-BR" dirty="0">
                <a:cs typeface="Calibri"/>
              </a:rPr>
              <a:t> e 2 mecânicas ou gráficas. Num arquivo separado, criar as extras, como TRIOR (3 </a:t>
            </a:r>
            <a:r>
              <a:rPr lang="pt-BR" dirty="0" err="1">
                <a:cs typeface="Calibri"/>
              </a:rPr>
              <a:t>or</a:t>
            </a:r>
            <a:r>
              <a:rPr lang="pt-BR" dirty="0">
                <a:cs typeface="Calibri"/>
              </a:rPr>
              <a:t>)</a:t>
            </a:r>
          </a:p>
          <a:p>
            <a:pPr marL="127000" indent="0"/>
            <a:br>
              <a:rPr lang="pt-BR" sz="1600" dirty="0">
                <a:latin typeface="Roboto" panose="02000000000000000000" pitchFamily="2" charset="0"/>
                <a:ea typeface="Roboto" panose="02000000000000000000" pitchFamily="2" charset="0"/>
                <a:cs typeface="Calibri"/>
              </a:rPr>
            </a:br>
            <a:endParaRPr lang="pt-BR" dirty="0">
              <a:latin typeface="Roboto" panose="02000000000000000000" pitchFamily="2" charset="0"/>
              <a:ea typeface="Roboto" panose="02000000000000000000" pitchFamily="2" charset="0"/>
            </a:endParaRPr>
          </a:p>
        </p:txBody>
      </p:sp>
      <p:pic>
        <p:nvPicPr>
          <p:cNvPr id="7" name="Imagem 6">
            <a:extLst>
              <a:ext uri="{FF2B5EF4-FFF2-40B4-BE49-F238E27FC236}">
                <a16:creationId xmlns:a16="http://schemas.microsoft.com/office/drawing/2014/main" id="{8CDA6AE9-62E2-48CB-FDDB-677AA51B4550}"/>
              </a:ext>
            </a:extLst>
          </p:cNvPr>
          <p:cNvPicPr>
            <a:picLocks noChangeAspect="1"/>
          </p:cNvPicPr>
          <p:nvPr/>
        </p:nvPicPr>
        <p:blipFill>
          <a:blip r:embed="rId2"/>
          <a:stretch>
            <a:fillRect/>
          </a:stretch>
        </p:blipFill>
        <p:spPr>
          <a:xfrm>
            <a:off x="7033847" y="2157046"/>
            <a:ext cx="4466491" cy="2203938"/>
          </a:xfrm>
          <a:prstGeom prst="rect">
            <a:avLst/>
          </a:prstGeom>
        </p:spPr>
      </p:pic>
    </p:spTree>
    <p:extLst>
      <p:ext uri="{BB962C8B-B14F-4D97-AF65-F5344CB8AC3E}">
        <p14:creationId xmlns:p14="http://schemas.microsoft.com/office/powerpoint/2010/main" val="4264783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C3120-7673-817C-1317-3174058F6408}"/>
              </a:ext>
            </a:extLst>
          </p:cNvPr>
          <p:cNvSpPr>
            <a:spLocks noGrp="1"/>
          </p:cNvSpPr>
          <p:nvPr>
            <p:ph type="title"/>
          </p:nvPr>
        </p:nvSpPr>
        <p:spPr/>
        <p:txBody>
          <a:bodyPr/>
          <a:lstStyle/>
          <a:p>
            <a:r>
              <a:rPr lang="pt-BR" dirty="0"/>
              <a:t>              Parte I</a:t>
            </a:r>
          </a:p>
        </p:txBody>
      </p:sp>
      <p:sp>
        <p:nvSpPr>
          <p:cNvPr id="3" name="Subtítulo 2">
            <a:extLst>
              <a:ext uri="{FF2B5EF4-FFF2-40B4-BE49-F238E27FC236}">
                <a16:creationId xmlns:a16="http://schemas.microsoft.com/office/drawing/2014/main" id="{373AD044-E52C-08E2-A361-55344D3BDC7B}"/>
              </a:ext>
            </a:extLst>
          </p:cNvPr>
          <p:cNvSpPr>
            <a:spLocks noGrp="1"/>
          </p:cNvSpPr>
          <p:nvPr>
            <p:ph type="subTitle" idx="1"/>
          </p:nvPr>
        </p:nvSpPr>
        <p:spPr/>
        <p:txBody>
          <a:bodyPr/>
          <a:lstStyle/>
          <a:p>
            <a:pPr>
              <a:buFont typeface="Arial" panose="020B0604020202020204" pitchFamily="34" charset="0"/>
              <a:buChar char="•"/>
            </a:pPr>
            <a:r>
              <a:rPr lang="pt-BR" sz="1400" dirty="0">
                <a:ea typeface="Calibri"/>
                <a:cs typeface="Calibri"/>
              </a:rPr>
              <a:t>Podemos observar que existe um padrão para a soma de 2 bits. Como as entradas devem ter 4, representaremos o resultado com 5, então podemos montar uma tabela para descobrir qual o padrão:</a:t>
            </a:r>
          </a:p>
          <a:p>
            <a:pPr>
              <a:buFont typeface="Arial" panose="020B0604020202020204" pitchFamily="34" charset="0"/>
              <a:buChar char="•"/>
            </a:pPr>
            <a:r>
              <a:rPr lang="pt-BR" sz="1400" dirty="0">
                <a:ea typeface="Calibri"/>
                <a:cs typeface="Calibri"/>
              </a:rPr>
              <a:t>SIM! Um padrão existe, podemos observar que quando as entradas são diferentes, a casa decimal em questão será verdade no resultado. Na lógica, já conhecemos a </a:t>
            </a:r>
            <a:r>
              <a:rPr lang="pt-BR" sz="1400" dirty="0" err="1">
                <a:ea typeface="Calibri"/>
                <a:cs typeface="Calibri"/>
              </a:rPr>
              <a:t>bicondicional</a:t>
            </a:r>
            <a:r>
              <a:rPr lang="pt-BR" sz="1400" dirty="0">
                <a:ea typeface="Calibri"/>
                <a:cs typeface="Calibri"/>
              </a:rPr>
              <a:t>, e sua negação é a disjunção exclusiva. Como descobrimos qual o circuito responsável pela D.E.? Conhecendo a porta AND  e OR podemos usar a álgebra proposicional para descobrir.</a:t>
            </a:r>
            <a:endParaRPr lang="pt-BR" sz="1400" dirty="0"/>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A83D7372-9680-1C5F-CB89-D17C4EC8C14D}"/>
              </a:ext>
            </a:extLst>
          </p:cNvPr>
          <p:cNvPicPr>
            <a:picLocks noChangeAspect="1"/>
          </p:cNvPicPr>
          <p:nvPr/>
        </p:nvPicPr>
        <p:blipFill>
          <a:blip r:embed="rId2"/>
          <a:stretch>
            <a:fillRect/>
          </a:stretch>
        </p:blipFill>
        <p:spPr>
          <a:xfrm>
            <a:off x="6153817" y="1067200"/>
            <a:ext cx="2122675" cy="1885167"/>
          </a:xfrm>
          <a:prstGeom prst="rect">
            <a:avLst/>
          </a:prstGeom>
        </p:spPr>
      </p:pic>
      <p:pic>
        <p:nvPicPr>
          <p:cNvPr id="7" name="Imagem 6">
            <a:extLst>
              <a:ext uri="{FF2B5EF4-FFF2-40B4-BE49-F238E27FC236}">
                <a16:creationId xmlns:a16="http://schemas.microsoft.com/office/drawing/2014/main" id="{852CAB5C-0E4D-FD60-226A-E82F08542B55}"/>
              </a:ext>
            </a:extLst>
          </p:cNvPr>
          <p:cNvPicPr>
            <a:picLocks noChangeAspect="1"/>
          </p:cNvPicPr>
          <p:nvPr/>
        </p:nvPicPr>
        <p:blipFill>
          <a:blip r:embed="rId3"/>
          <a:stretch>
            <a:fillRect/>
          </a:stretch>
        </p:blipFill>
        <p:spPr>
          <a:xfrm>
            <a:off x="6153817" y="3167453"/>
            <a:ext cx="2122675" cy="1993565"/>
          </a:xfrm>
          <a:prstGeom prst="rect">
            <a:avLst/>
          </a:prstGeom>
        </p:spPr>
      </p:pic>
      <p:pic>
        <p:nvPicPr>
          <p:cNvPr id="9" name="Imagem 8">
            <a:extLst>
              <a:ext uri="{FF2B5EF4-FFF2-40B4-BE49-F238E27FC236}">
                <a16:creationId xmlns:a16="http://schemas.microsoft.com/office/drawing/2014/main" id="{61FFEBB9-661C-6175-434E-C8BC692FD1A1}"/>
              </a:ext>
            </a:extLst>
          </p:cNvPr>
          <p:cNvPicPr>
            <a:picLocks noChangeAspect="1"/>
          </p:cNvPicPr>
          <p:nvPr/>
        </p:nvPicPr>
        <p:blipFill>
          <a:blip r:embed="rId4"/>
          <a:stretch>
            <a:fillRect/>
          </a:stretch>
        </p:blipFill>
        <p:spPr>
          <a:xfrm>
            <a:off x="9808846" y="1067200"/>
            <a:ext cx="1999661" cy="1548518"/>
          </a:xfrm>
          <a:prstGeom prst="rect">
            <a:avLst/>
          </a:prstGeom>
        </p:spPr>
      </p:pic>
      <p:pic>
        <p:nvPicPr>
          <p:cNvPr id="11" name="Imagem 10">
            <a:extLst>
              <a:ext uri="{FF2B5EF4-FFF2-40B4-BE49-F238E27FC236}">
                <a16:creationId xmlns:a16="http://schemas.microsoft.com/office/drawing/2014/main" id="{E21A96D4-8969-3258-17BD-374B45E17885}"/>
              </a:ext>
            </a:extLst>
          </p:cNvPr>
          <p:cNvPicPr>
            <a:picLocks noChangeAspect="1"/>
          </p:cNvPicPr>
          <p:nvPr/>
        </p:nvPicPr>
        <p:blipFill>
          <a:blip r:embed="rId5"/>
          <a:stretch>
            <a:fillRect/>
          </a:stretch>
        </p:blipFill>
        <p:spPr>
          <a:xfrm>
            <a:off x="9808846" y="2615718"/>
            <a:ext cx="1999661" cy="365792"/>
          </a:xfrm>
          <a:prstGeom prst="rect">
            <a:avLst/>
          </a:prstGeom>
        </p:spPr>
      </p:pic>
      <p:pic>
        <p:nvPicPr>
          <p:cNvPr id="13" name="Imagem 12">
            <a:extLst>
              <a:ext uri="{FF2B5EF4-FFF2-40B4-BE49-F238E27FC236}">
                <a16:creationId xmlns:a16="http://schemas.microsoft.com/office/drawing/2014/main" id="{7EF524D8-DA9A-8348-A327-5B68B9F27F45}"/>
              </a:ext>
            </a:extLst>
          </p:cNvPr>
          <p:cNvPicPr>
            <a:picLocks noChangeAspect="1"/>
          </p:cNvPicPr>
          <p:nvPr/>
        </p:nvPicPr>
        <p:blipFill>
          <a:blip r:embed="rId6"/>
          <a:stretch>
            <a:fillRect/>
          </a:stretch>
        </p:blipFill>
        <p:spPr>
          <a:xfrm>
            <a:off x="9808846" y="3167453"/>
            <a:ext cx="1999661" cy="1993565"/>
          </a:xfrm>
          <a:prstGeom prst="rect">
            <a:avLst/>
          </a:prstGeom>
        </p:spPr>
      </p:pic>
    </p:spTree>
    <p:extLst>
      <p:ext uri="{BB962C8B-B14F-4D97-AF65-F5344CB8AC3E}">
        <p14:creationId xmlns:p14="http://schemas.microsoft.com/office/powerpoint/2010/main" val="1581934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Final</a:t>
            </a:r>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984739"/>
            <a:ext cx="4372708" cy="2444262"/>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Para a parte gráfica, simples, caso um display seja verdadeiro, imprimir um espaço em branco onde ele ficaria. Os displays de entrada geram os valores a ser somados.</a:t>
            </a:r>
            <a:br>
              <a:rPr lang="pt-BR" sz="1600" dirty="0">
                <a:latin typeface="Roboto" panose="02000000000000000000" pitchFamily="2" charset="0"/>
                <a:ea typeface="Roboto" panose="02000000000000000000" pitchFamily="2" charset="0"/>
                <a:cs typeface="Calibri"/>
              </a:rPr>
            </a:br>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770BB01D-67CE-C51D-1AE3-3BAA00A8E4D0}"/>
              </a:ext>
            </a:extLst>
          </p:cNvPr>
          <p:cNvPicPr>
            <a:picLocks noChangeAspect="1"/>
          </p:cNvPicPr>
          <p:nvPr/>
        </p:nvPicPr>
        <p:blipFill>
          <a:blip r:embed="rId2"/>
          <a:stretch>
            <a:fillRect/>
          </a:stretch>
        </p:blipFill>
        <p:spPr>
          <a:xfrm>
            <a:off x="1147568" y="2696306"/>
            <a:ext cx="11044432" cy="3470031"/>
          </a:xfrm>
          <a:prstGeom prst="rect">
            <a:avLst/>
          </a:prstGeom>
        </p:spPr>
      </p:pic>
      <p:pic>
        <p:nvPicPr>
          <p:cNvPr id="9" name="Imagem 8">
            <a:extLst>
              <a:ext uri="{FF2B5EF4-FFF2-40B4-BE49-F238E27FC236}">
                <a16:creationId xmlns:a16="http://schemas.microsoft.com/office/drawing/2014/main" id="{4FB67BAE-144F-64E1-88E7-CD9CCE93CCBB}"/>
              </a:ext>
            </a:extLst>
          </p:cNvPr>
          <p:cNvPicPr>
            <a:picLocks noChangeAspect="1"/>
          </p:cNvPicPr>
          <p:nvPr/>
        </p:nvPicPr>
        <p:blipFill>
          <a:blip r:embed="rId3"/>
          <a:stretch>
            <a:fillRect/>
          </a:stretch>
        </p:blipFill>
        <p:spPr>
          <a:xfrm>
            <a:off x="5472396" y="581583"/>
            <a:ext cx="6719604" cy="2114724"/>
          </a:xfrm>
          <a:prstGeom prst="rect">
            <a:avLst/>
          </a:prstGeom>
        </p:spPr>
      </p:pic>
    </p:spTree>
    <p:extLst>
      <p:ext uri="{BB962C8B-B14F-4D97-AF65-F5344CB8AC3E}">
        <p14:creationId xmlns:p14="http://schemas.microsoft.com/office/powerpoint/2010/main" val="3501229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Final</a:t>
            </a:r>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1137139"/>
            <a:ext cx="4372708" cy="1266092"/>
          </a:xfrm>
        </p:spPr>
        <p:txBody>
          <a:bodyPr/>
          <a:lstStyle/>
          <a:p>
            <a:pPr>
              <a:buFont typeface="Arial" panose="020B0604020202020204" pitchFamily="34" charset="0"/>
              <a:buChar char="•"/>
            </a:pPr>
            <a:r>
              <a:rPr lang="pt-BR" dirty="0">
                <a:cs typeface="Calibri"/>
              </a:rPr>
              <a:t>Após a soma, o valor obtido gera os displays da saída.</a:t>
            </a:r>
            <a:endParaRPr lang="pt-BR" dirty="0"/>
          </a:p>
          <a:p>
            <a:pPr>
              <a:buFont typeface="Arial" panose="020B0604020202020204" pitchFamily="34" charset="0"/>
              <a:buChar char="•"/>
            </a:pPr>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B87FC27D-2C19-95A9-19FA-79B724322C3B}"/>
              </a:ext>
            </a:extLst>
          </p:cNvPr>
          <p:cNvPicPr>
            <a:picLocks noChangeAspect="1"/>
          </p:cNvPicPr>
          <p:nvPr/>
        </p:nvPicPr>
        <p:blipFill>
          <a:blip r:embed="rId2"/>
          <a:stretch>
            <a:fillRect/>
          </a:stretch>
        </p:blipFill>
        <p:spPr>
          <a:xfrm>
            <a:off x="613192" y="2637693"/>
            <a:ext cx="11578807" cy="3552890"/>
          </a:xfrm>
          <a:prstGeom prst="rect">
            <a:avLst/>
          </a:prstGeom>
        </p:spPr>
      </p:pic>
      <p:pic>
        <p:nvPicPr>
          <p:cNvPr id="7" name="Imagem 6">
            <a:extLst>
              <a:ext uri="{FF2B5EF4-FFF2-40B4-BE49-F238E27FC236}">
                <a16:creationId xmlns:a16="http://schemas.microsoft.com/office/drawing/2014/main" id="{C57520C9-2028-63A1-151B-EDDEDC0456D7}"/>
              </a:ext>
            </a:extLst>
          </p:cNvPr>
          <p:cNvPicPr>
            <a:picLocks noChangeAspect="1"/>
          </p:cNvPicPr>
          <p:nvPr/>
        </p:nvPicPr>
        <p:blipFill>
          <a:blip r:embed="rId3"/>
          <a:stretch>
            <a:fillRect/>
          </a:stretch>
        </p:blipFill>
        <p:spPr>
          <a:xfrm>
            <a:off x="5040281" y="539263"/>
            <a:ext cx="7151717" cy="2098430"/>
          </a:xfrm>
          <a:prstGeom prst="rect">
            <a:avLst/>
          </a:prstGeom>
        </p:spPr>
      </p:pic>
    </p:spTree>
    <p:extLst>
      <p:ext uri="{BB962C8B-B14F-4D97-AF65-F5344CB8AC3E}">
        <p14:creationId xmlns:p14="http://schemas.microsoft.com/office/powerpoint/2010/main" val="230161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275C5D-FBEF-2810-BD3E-AFAF73AC338D}"/>
              </a:ext>
            </a:extLst>
          </p:cNvPr>
          <p:cNvSpPr>
            <a:spLocks noGrp="1"/>
          </p:cNvSpPr>
          <p:nvPr>
            <p:ph type="title"/>
          </p:nvPr>
        </p:nvSpPr>
        <p:spPr>
          <a:xfrm>
            <a:off x="960000" y="539263"/>
            <a:ext cx="4679600" cy="597876"/>
          </a:xfrm>
        </p:spPr>
        <p:txBody>
          <a:bodyPr/>
          <a:lstStyle/>
          <a:p>
            <a:r>
              <a:rPr lang="pt-BR" dirty="0"/>
              <a:t>            Final</a:t>
            </a:r>
          </a:p>
        </p:txBody>
      </p:sp>
      <p:sp>
        <p:nvSpPr>
          <p:cNvPr id="3" name="Subtítulo 2">
            <a:extLst>
              <a:ext uri="{FF2B5EF4-FFF2-40B4-BE49-F238E27FC236}">
                <a16:creationId xmlns:a16="http://schemas.microsoft.com/office/drawing/2014/main" id="{29C49F63-60F9-CF92-2C62-ECB6FD5EFF81}"/>
              </a:ext>
            </a:extLst>
          </p:cNvPr>
          <p:cNvSpPr>
            <a:spLocks noGrp="1"/>
          </p:cNvSpPr>
          <p:nvPr>
            <p:ph type="subTitle" idx="1"/>
          </p:nvPr>
        </p:nvSpPr>
        <p:spPr>
          <a:xfrm>
            <a:off x="785447" y="1137139"/>
            <a:ext cx="4372708" cy="4208584"/>
          </a:xfrm>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O programa funciona de forma que ao pressionar a tecla que representa cada display, a situação atual desse interruptor será alterada, fazendo ele acender ou apagar, usando a função </a:t>
            </a:r>
            <a:r>
              <a:rPr lang="pt-BR" sz="1600" dirty="0" err="1">
                <a:latin typeface="Roboto" panose="02000000000000000000" pitchFamily="2" charset="0"/>
                <a:ea typeface="Roboto" panose="02000000000000000000" pitchFamily="2" charset="0"/>
                <a:cs typeface="Calibri"/>
              </a:rPr>
              <a:t>kbhit</a:t>
            </a:r>
            <a:r>
              <a:rPr lang="pt-BR" sz="1600" dirty="0">
                <a:latin typeface="Roboto" panose="02000000000000000000" pitchFamily="2" charset="0"/>
                <a:ea typeface="Roboto" panose="02000000000000000000" pitchFamily="2" charset="0"/>
                <a:cs typeface="Calibri"/>
              </a:rPr>
              <a:t> que verifica se alguma tecla foi pressionada, e depois é só verificar qual foi. E é isso, muito obrigado a todos que acompanharam! :)</a:t>
            </a:r>
          </a:p>
          <a:p>
            <a:pPr>
              <a:buFont typeface="Arial" panose="020B0604020202020204" pitchFamily="34" charset="0"/>
              <a:buChar char="•"/>
            </a:pPr>
            <a:endParaRPr lang="pt-BR" sz="1600" dirty="0">
              <a:latin typeface="Roboto" panose="02000000000000000000" pitchFamily="2" charset="0"/>
              <a:ea typeface="Roboto" panose="02000000000000000000" pitchFamily="2" charset="0"/>
              <a:cs typeface="Calibri"/>
            </a:endParaRPr>
          </a:p>
          <a:p>
            <a:pPr>
              <a:buFont typeface="Arial" panose="020B0604020202020204" pitchFamily="34" charset="0"/>
              <a:buChar char="•"/>
            </a:pPr>
            <a:r>
              <a:rPr lang="pt-BR" dirty="0">
                <a:latin typeface="Roboto" panose="02000000000000000000" pitchFamily="2" charset="0"/>
                <a:ea typeface="Roboto" panose="02000000000000000000" pitchFamily="2" charset="0"/>
                <a:cs typeface="Calibri"/>
              </a:rPr>
              <a:t>Link para testar o programa: </a:t>
            </a:r>
            <a:r>
              <a:rPr lang="pt-BR" dirty="0">
                <a:latin typeface="Roboto" panose="02000000000000000000" pitchFamily="2" charset="0"/>
                <a:ea typeface="Roboto" panose="02000000000000000000" pitchFamily="2" charset="0"/>
                <a:cs typeface="+mn-lt"/>
              </a:rPr>
              <a:t>https://www.mediafire.com/file/hscas9r6wc258bs/Projeto1.exe/file</a:t>
            </a:r>
          </a:p>
          <a:p>
            <a:pPr marL="127000" indent="0"/>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E02384FB-3281-1A62-83E2-C931DFC8642A}"/>
              </a:ext>
            </a:extLst>
          </p:cNvPr>
          <p:cNvPicPr>
            <a:picLocks noChangeAspect="1"/>
          </p:cNvPicPr>
          <p:nvPr/>
        </p:nvPicPr>
        <p:blipFill>
          <a:blip r:embed="rId2"/>
          <a:stretch>
            <a:fillRect/>
          </a:stretch>
        </p:blipFill>
        <p:spPr>
          <a:xfrm>
            <a:off x="6096000" y="949569"/>
            <a:ext cx="5884985" cy="4970585"/>
          </a:xfrm>
          <a:prstGeom prst="rect">
            <a:avLst/>
          </a:prstGeom>
        </p:spPr>
      </p:pic>
    </p:spTree>
    <p:extLst>
      <p:ext uri="{BB962C8B-B14F-4D97-AF65-F5344CB8AC3E}">
        <p14:creationId xmlns:p14="http://schemas.microsoft.com/office/powerpoint/2010/main" val="249086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0FF16-A536-CAEF-FFE1-CBFC0C4EABC5}"/>
              </a:ext>
            </a:extLst>
          </p:cNvPr>
          <p:cNvSpPr>
            <a:spLocks noGrp="1"/>
          </p:cNvSpPr>
          <p:nvPr>
            <p:ph type="title"/>
          </p:nvPr>
        </p:nvSpPr>
        <p:spPr/>
        <p:txBody>
          <a:bodyPr/>
          <a:lstStyle/>
          <a:p>
            <a:r>
              <a:rPr lang="pt-BR" dirty="0"/>
              <a:t>               Parte I</a:t>
            </a:r>
          </a:p>
        </p:txBody>
      </p:sp>
      <p:sp>
        <p:nvSpPr>
          <p:cNvPr id="3" name="Subtítulo 2">
            <a:extLst>
              <a:ext uri="{FF2B5EF4-FFF2-40B4-BE49-F238E27FC236}">
                <a16:creationId xmlns:a16="http://schemas.microsoft.com/office/drawing/2014/main" id="{8C585902-D208-39FA-A0C9-D87E5798F348}"/>
              </a:ext>
            </a:extLst>
          </p:cNvPr>
          <p:cNvSpPr>
            <a:spLocks noGrp="1"/>
          </p:cNvSpPr>
          <p:nvPr>
            <p:ph type="subTitle" idx="1"/>
          </p:nvPr>
        </p:nvSpPr>
        <p:spPr/>
        <p:txBody>
          <a:bodyPr/>
          <a:lstStyle/>
          <a:p>
            <a:pPr>
              <a:buFont typeface="Arial" panose="020B0604020202020204" pitchFamily="34" charset="0"/>
              <a:buChar char="•"/>
            </a:pPr>
            <a:r>
              <a:rPr lang="pt-BR" dirty="0">
                <a:ea typeface="Calibri"/>
                <a:cs typeface="Calibri"/>
              </a:rPr>
              <a:t>Essa expressão comum motivou a criação, essa é a porta XOR, representada pelo símbolo </a:t>
            </a:r>
            <a:r>
              <a:rPr lang="pt-BR" b="1" dirty="0">
                <a:ea typeface="+mn-lt"/>
                <a:cs typeface="+mn-lt"/>
              </a:rPr>
              <a:t>⊕</a:t>
            </a:r>
            <a:endParaRPr lang="pt-BR" dirty="0"/>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8A4675B8-9A3B-C2B2-E3D4-51AE62DC5E1A}"/>
              </a:ext>
            </a:extLst>
          </p:cNvPr>
          <p:cNvPicPr>
            <a:picLocks noChangeAspect="1"/>
          </p:cNvPicPr>
          <p:nvPr/>
        </p:nvPicPr>
        <p:blipFill>
          <a:blip r:embed="rId2"/>
          <a:stretch>
            <a:fillRect/>
          </a:stretch>
        </p:blipFill>
        <p:spPr>
          <a:xfrm>
            <a:off x="6260123" y="1787509"/>
            <a:ext cx="3950677" cy="902286"/>
          </a:xfrm>
          <a:prstGeom prst="rect">
            <a:avLst/>
          </a:prstGeom>
        </p:spPr>
      </p:pic>
      <p:pic>
        <p:nvPicPr>
          <p:cNvPr id="7" name="Imagem 6">
            <a:extLst>
              <a:ext uri="{FF2B5EF4-FFF2-40B4-BE49-F238E27FC236}">
                <a16:creationId xmlns:a16="http://schemas.microsoft.com/office/drawing/2014/main" id="{395E59F1-C2C7-A79E-69C7-E0EC30DBBAA4}"/>
              </a:ext>
            </a:extLst>
          </p:cNvPr>
          <p:cNvPicPr>
            <a:picLocks noChangeAspect="1"/>
          </p:cNvPicPr>
          <p:nvPr/>
        </p:nvPicPr>
        <p:blipFill>
          <a:blip r:embed="rId3"/>
          <a:stretch>
            <a:fillRect/>
          </a:stretch>
        </p:blipFill>
        <p:spPr>
          <a:xfrm>
            <a:off x="10585768" y="1787509"/>
            <a:ext cx="1292464" cy="902286"/>
          </a:xfrm>
          <a:prstGeom prst="rect">
            <a:avLst/>
          </a:prstGeom>
        </p:spPr>
      </p:pic>
      <p:pic>
        <p:nvPicPr>
          <p:cNvPr id="9" name="Imagem 8">
            <a:extLst>
              <a:ext uri="{FF2B5EF4-FFF2-40B4-BE49-F238E27FC236}">
                <a16:creationId xmlns:a16="http://schemas.microsoft.com/office/drawing/2014/main" id="{484C9111-F22B-6A1A-CD5B-321ACA5BD129}"/>
              </a:ext>
            </a:extLst>
          </p:cNvPr>
          <p:cNvPicPr>
            <a:picLocks noChangeAspect="1"/>
          </p:cNvPicPr>
          <p:nvPr/>
        </p:nvPicPr>
        <p:blipFill>
          <a:blip r:embed="rId4"/>
          <a:stretch>
            <a:fillRect/>
          </a:stretch>
        </p:blipFill>
        <p:spPr>
          <a:xfrm>
            <a:off x="7092461" y="3300699"/>
            <a:ext cx="3950677" cy="1735014"/>
          </a:xfrm>
          <a:prstGeom prst="rect">
            <a:avLst/>
          </a:prstGeom>
        </p:spPr>
      </p:pic>
    </p:spTree>
    <p:extLst>
      <p:ext uri="{BB962C8B-B14F-4D97-AF65-F5344CB8AC3E}">
        <p14:creationId xmlns:p14="http://schemas.microsoft.com/office/powerpoint/2010/main" val="209484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51040-4269-83B1-32AA-2634A0401022}"/>
              </a:ext>
            </a:extLst>
          </p:cNvPr>
          <p:cNvSpPr>
            <a:spLocks noGrp="1"/>
          </p:cNvSpPr>
          <p:nvPr>
            <p:ph type="title"/>
          </p:nvPr>
        </p:nvSpPr>
        <p:spPr>
          <a:xfrm>
            <a:off x="960000" y="797169"/>
            <a:ext cx="4679600" cy="656493"/>
          </a:xfrm>
        </p:spPr>
        <p:txBody>
          <a:bodyPr/>
          <a:lstStyle/>
          <a:p>
            <a:r>
              <a:rPr lang="pt-BR" dirty="0"/>
              <a:t>               Parte i</a:t>
            </a:r>
          </a:p>
        </p:txBody>
      </p:sp>
      <p:sp>
        <p:nvSpPr>
          <p:cNvPr id="3" name="Subtítulo 2">
            <a:extLst>
              <a:ext uri="{FF2B5EF4-FFF2-40B4-BE49-F238E27FC236}">
                <a16:creationId xmlns:a16="http://schemas.microsoft.com/office/drawing/2014/main" id="{B616C95E-AEE7-17FE-7E79-7CC74CAFB4AF}"/>
              </a:ext>
            </a:extLst>
          </p:cNvPr>
          <p:cNvSpPr>
            <a:spLocks noGrp="1"/>
          </p:cNvSpPr>
          <p:nvPr>
            <p:ph type="subTitle" idx="1"/>
          </p:nvPr>
        </p:nvSpPr>
        <p:spPr>
          <a:xfrm>
            <a:off x="960000" y="1453662"/>
            <a:ext cx="4679600" cy="4478215"/>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Agora só precisamos resolver o problema da casa decimal, que vimos anteriormente e ignoramos, como podemos representar isso? Bom, devemos prestar atenção que na verdade, o valor que sobra da casa anterior faz parte da soma dos dígitos da casa pra onde ela foi enviada, já que na verdade 1+1 é o mesmo que 01+01 e a na casa das unidades: 1+1 = 0 e vai 1 para as dezenas, e na próxima casa teremos 0+0+1 = 1. Espere.. Então no caso todas as somas devem precisar de 3 números, os 2 a serem somados e alguma possível sobrecarga da casa anterior.. Vamos anotar isso. Agora voltando, como podemos entender o problema da sobrecarga (em inglês overflow, ou seja, transbordar)?</a:t>
            </a:r>
          </a:p>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Podemos observar, que dos 3 valores que serão somados para nos dar o resultado daquela casa decimal, basta que PELO MENOS DOIS deles sejam 1. Podemos representar isso como um circuito? Sim, valeu </a:t>
            </a:r>
            <a:r>
              <a:rPr lang="pt-BR" sz="1400" dirty="0" err="1">
                <a:latin typeface="Roboto" panose="02000000000000000000" pitchFamily="2" charset="0"/>
                <a:ea typeface="Roboto" panose="02000000000000000000" pitchFamily="2" charset="0"/>
                <a:cs typeface="+mn-lt"/>
              </a:rPr>
              <a:t>Karnaugh</a:t>
            </a:r>
            <a:r>
              <a:rPr lang="pt-BR" sz="1400" dirty="0">
                <a:latin typeface="Roboto" panose="02000000000000000000" pitchFamily="2" charset="0"/>
                <a:ea typeface="Roboto" panose="02000000000000000000" pitchFamily="2" charset="0"/>
                <a:cs typeface="+mn-lt"/>
              </a:rPr>
              <a:t>!</a:t>
            </a:r>
            <a:endParaRPr lang="pt-BR" sz="1400" dirty="0">
              <a:latin typeface="Roboto" panose="02000000000000000000" pitchFamily="2" charset="0"/>
              <a:ea typeface="Roboto" panose="02000000000000000000" pitchFamily="2" charset="0"/>
              <a:cs typeface="Calibri"/>
            </a:endParaRPr>
          </a:p>
          <a:p>
            <a:pPr>
              <a:buFont typeface="Arial" panose="020B0604020202020204" pitchFamily="34" charset="0"/>
              <a:buChar char="•"/>
            </a:pPr>
            <a:endParaRPr lang="pt-BR" sz="1400" dirty="0">
              <a:latin typeface="Calibri"/>
              <a:ea typeface="Calibri"/>
              <a:cs typeface="Calibri"/>
            </a:endParaRPr>
          </a:p>
          <a:p>
            <a:pPr>
              <a:buFont typeface="Arial" panose="020B0604020202020204" pitchFamily="34" charset="0"/>
              <a:buChar char="•"/>
            </a:pPr>
            <a:endParaRPr lang="pt-BR" sz="1400" dirty="0"/>
          </a:p>
        </p:txBody>
      </p:sp>
      <p:pic>
        <p:nvPicPr>
          <p:cNvPr id="5" name="Imagem 4">
            <a:extLst>
              <a:ext uri="{FF2B5EF4-FFF2-40B4-BE49-F238E27FC236}">
                <a16:creationId xmlns:a16="http://schemas.microsoft.com/office/drawing/2014/main" id="{E1318B7E-1C76-844E-0977-2B4E9C43D435}"/>
              </a:ext>
            </a:extLst>
          </p:cNvPr>
          <p:cNvPicPr>
            <a:picLocks noChangeAspect="1"/>
          </p:cNvPicPr>
          <p:nvPr/>
        </p:nvPicPr>
        <p:blipFill>
          <a:blip r:embed="rId2"/>
          <a:stretch>
            <a:fillRect/>
          </a:stretch>
        </p:blipFill>
        <p:spPr>
          <a:xfrm>
            <a:off x="6130371" y="951860"/>
            <a:ext cx="1091044" cy="1249788"/>
          </a:xfrm>
          <a:prstGeom prst="rect">
            <a:avLst/>
          </a:prstGeom>
        </p:spPr>
      </p:pic>
      <p:pic>
        <p:nvPicPr>
          <p:cNvPr id="7" name="Imagem 6">
            <a:extLst>
              <a:ext uri="{FF2B5EF4-FFF2-40B4-BE49-F238E27FC236}">
                <a16:creationId xmlns:a16="http://schemas.microsoft.com/office/drawing/2014/main" id="{2B4053E3-8679-BF9D-530D-494DAD04343B}"/>
              </a:ext>
            </a:extLst>
          </p:cNvPr>
          <p:cNvPicPr>
            <a:picLocks noChangeAspect="1"/>
          </p:cNvPicPr>
          <p:nvPr/>
        </p:nvPicPr>
        <p:blipFill>
          <a:blip r:embed="rId3"/>
          <a:stretch>
            <a:fillRect/>
          </a:stretch>
        </p:blipFill>
        <p:spPr>
          <a:xfrm>
            <a:off x="6130371" y="2342355"/>
            <a:ext cx="2322777" cy="3462828"/>
          </a:xfrm>
          <a:prstGeom prst="rect">
            <a:avLst/>
          </a:prstGeom>
        </p:spPr>
      </p:pic>
      <p:pic>
        <p:nvPicPr>
          <p:cNvPr id="9" name="Imagem 8">
            <a:extLst>
              <a:ext uri="{FF2B5EF4-FFF2-40B4-BE49-F238E27FC236}">
                <a16:creationId xmlns:a16="http://schemas.microsoft.com/office/drawing/2014/main" id="{6569A4BB-E852-E5CA-D0A2-115FF103FE9F}"/>
              </a:ext>
            </a:extLst>
          </p:cNvPr>
          <p:cNvPicPr>
            <a:picLocks noChangeAspect="1"/>
          </p:cNvPicPr>
          <p:nvPr/>
        </p:nvPicPr>
        <p:blipFill>
          <a:blip r:embed="rId4"/>
          <a:stretch>
            <a:fillRect/>
          </a:stretch>
        </p:blipFill>
        <p:spPr>
          <a:xfrm>
            <a:off x="8746961" y="1125415"/>
            <a:ext cx="3058177" cy="1944793"/>
          </a:xfrm>
          <a:prstGeom prst="rect">
            <a:avLst/>
          </a:prstGeom>
        </p:spPr>
      </p:pic>
      <p:pic>
        <p:nvPicPr>
          <p:cNvPr id="11" name="Imagem 10">
            <a:extLst>
              <a:ext uri="{FF2B5EF4-FFF2-40B4-BE49-F238E27FC236}">
                <a16:creationId xmlns:a16="http://schemas.microsoft.com/office/drawing/2014/main" id="{ED209D78-7FC7-5844-679D-7371B7C367DF}"/>
              </a:ext>
            </a:extLst>
          </p:cNvPr>
          <p:cNvPicPr>
            <a:picLocks noChangeAspect="1"/>
          </p:cNvPicPr>
          <p:nvPr/>
        </p:nvPicPr>
        <p:blipFill>
          <a:blip r:embed="rId5"/>
          <a:stretch>
            <a:fillRect/>
          </a:stretch>
        </p:blipFill>
        <p:spPr>
          <a:xfrm>
            <a:off x="8746961" y="3494599"/>
            <a:ext cx="3058177" cy="2310584"/>
          </a:xfrm>
          <a:prstGeom prst="rect">
            <a:avLst/>
          </a:prstGeom>
        </p:spPr>
      </p:pic>
    </p:spTree>
    <p:extLst>
      <p:ext uri="{BB962C8B-B14F-4D97-AF65-F5344CB8AC3E}">
        <p14:creationId xmlns:p14="http://schemas.microsoft.com/office/powerpoint/2010/main" val="63450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8FB4C-E845-A7FE-E4DF-5DB4160CC671}"/>
              </a:ext>
            </a:extLst>
          </p:cNvPr>
          <p:cNvSpPr>
            <a:spLocks noGrp="1"/>
          </p:cNvSpPr>
          <p:nvPr>
            <p:ph type="title"/>
          </p:nvPr>
        </p:nvSpPr>
        <p:spPr>
          <a:xfrm>
            <a:off x="960000" y="550986"/>
            <a:ext cx="4679600" cy="574429"/>
          </a:xfrm>
        </p:spPr>
        <p:txBody>
          <a:bodyPr/>
          <a:lstStyle/>
          <a:p>
            <a:r>
              <a:rPr lang="pt-BR" dirty="0"/>
              <a:t>                Parte I</a:t>
            </a:r>
          </a:p>
        </p:txBody>
      </p:sp>
      <p:sp>
        <p:nvSpPr>
          <p:cNvPr id="3" name="Subtítulo 2">
            <a:extLst>
              <a:ext uri="{FF2B5EF4-FFF2-40B4-BE49-F238E27FC236}">
                <a16:creationId xmlns:a16="http://schemas.microsoft.com/office/drawing/2014/main" id="{326AE387-3E46-F7C9-F4E9-6E76C956009F}"/>
              </a:ext>
            </a:extLst>
          </p:cNvPr>
          <p:cNvSpPr>
            <a:spLocks noGrp="1"/>
          </p:cNvSpPr>
          <p:nvPr>
            <p:ph type="subTitle" idx="1"/>
          </p:nvPr>
        </p:nvSpPr>
        <p:spPr>
          <a:xfrm>
            <a:off x="960000" y="1125414"/>
            <a:ext cx="4679600" cy="5474677"/>
          </a:xfrm>
        </p:spPr>
        <p:txBody>
          <a:bodyPr/>
          <a:lstStyle/>
          <a:p>
            <a:pPr>
              <a:buFont typeface="Arial" panose="020B0604020202020204" pitchFamily="34" charset="0"/>
              <a:buChar char="•"/>
            </a:pPr>
            <a:r>
              <a:rPr lang="pt-BR" sz="1400" dirty="0">
                <a:latin typeface="Roboto" panose="02000000000000000000" pitchFamily="2" charset="0"/>
                <a:ea typeface="Roboto" panose="02000000000000000000" pitchFamily="2" charset="0"/>
                <a:cs typeface="Calibri"/>
              </a:rPr>
              <a:t>Lembra que todas as somas precisam de 3 entradas? Bom, nós já podemos começar a organizar a cadeia de somas e </a:t>
            </a:r>
            <a:r>
              <a:rPr lang="pt-BR" sz="1400" dirty="0" err="1">
                <a:latin typeface="Roboto" panose="02000000000000000000" pitchFamily="2" charset="0"/>
                <a:ea typeface="Roboto" panose="02000000000000000000" pitchFamily="2" charset="0"/>
                <a:cs typeface="Calibri"/>
              </a:rPr>
              <a:t>carrysque</a:t>
            </a:r>
            <a:r>
              <a:rPr lang="pt-BR" sz="1400" dirty="0">
                <a:latin typeface="Roboto" panose="02000000000000000000" pitchFamily="2" charset="0"/>
                <a:ea typeface="Roboto" panose="02000000000000000000" pitchFamily="2" charset="0"/>
                <a:cs typeface="Calibri"/>
              </a:rPr>
              <a:t> montamos. Lembra que anotamos sobre as 3 entradas? Então no caso o resultado da disjunção exclusiva entre as duas entradas, deve ser somada ao bit que pode ter vindo da casa anterior, e como é feita a soma? Com a disjunção exclusiva. </a:t>
            </a:r>
          </a:p>
          <a:p>
            <a:pPr>
              <a:buFont typeface="Arial" panose="020B0604020202020204" pitchFamily="34" charset="0"/>
              <a:buChar char="•"/>
            </a:pPr>
            <a:r>
              <a:rPr lang="pt-BR" sz="1400" dirty="0">
                <a:ea typeface="Calibri"/>
                <a:cs typeface="Calibri"/>
              </a:rPr>
              <a:t>Também é óbvio perceber que nunca a casa das unidades recebera um </a:t>
            </a:r>
            <a:r>
              <a:rPr lang="pt-BR" sz="1400" dirty="0" err="1">
                <a:ea typeface="Calibri"/>
                <a:cs typeface="Calibri"/>
              </a:rPr>
              <a:t>carry</a:t>
            </a:r>
            <a:r>
              <a:rPr lang="pt-BR" sz="1400" dirty="0">
                <a:ea typeface="Calibri"/>
                <a:cs typeface="Calibri"/>
              </a:rPr>
              <a:t>, e vamos fazer o resultado com 1 bit a mais que as entradas, justamente para não perder o possível </a:t>
            </a:r>
            <a:r>
              <a:rPr lang="pt-BR" sz="1400" dirty="0" err="1">
                <a:ea typeface="Calibri"/>
                <a:cs typeface="Calibri"/>
              </a:rPr>
              <a:t>carry</a:t>
            </a:r>
            <a:r>
              <a:rPr lang="pt-BR" sz="1400" dirty="0">
                <a:ea typeface="Calibri"/>
                <a:cs typeface="Calibri"/>
              </a:rPr>
              <a:t> da maior casa. Teríamos enorme economia de portas se </a:t>
            </a:r>
            <a:r>
              <a:rPr lang="pt-BR" sz="1400" dirty="0" err="1">
                <a:ea typeface="Calibri"/>
                <a:cs typeface="Calibri"/>
              </a:rPr>
              <a:t>ignorassemos</a:t>
            </a:r>
            <a:r>
              <a:rPr lang="pt-BR" sz="1400" dirty="0">
                <a:ea typeface="Calibri"/>
                <a:cs typeface="Calibri"/>
              </a:rPr>
              <a:t> o </a:t>
            </a:r>
            <a:r>
              <a:rPr lang="pt-BR" sz="1400" dirty="0" err="1">
                <a:ea typeface="Calibri"/>
                <a:cs typeface="Calibri"/>
              </a:rPr>
              <a:t>carry</a:t>
            </a:r>
            <a:r>
              <a:rPr lang="pt-BR" sz="1400" dirty="0">
                <a:ea typeface="Calibri"/>
                <a:cs typeface="Calibri"/>
              </a:rPr>
              <a:t> das unidades, mas para deixar menos confuso, ele estará presente mas com uma constante BAIXA. Deu certo! Mas importante notar: a plataforma permite personalizar um circuito, onde qualquer sistema pode ser simplificada por uma caixinha com as entradas e saídas, então próxima vez que a soma aparecer, não será feia assim!</a:t>
            </a:r>
            <a:endParaRPr lang="pt-BR" sz="1400" dirty="0">
              <a:ea typeface="+mn-lt"/>
              <a:cs typeface="+mn-lt"/>
            </a:endParaRPr>
          </a:p>
          <a:p>
            <a:pPr>
              <a:buFont typeface="Arial" panose="020B0604020202020204" pitchFamily="34" charset="0"/>
              <a:buChar char="•"/>
            </a:pPr>
            <a:endParaRPr lang="pt-BR" sz="1400" dirty="0">
              <a:latin typeface="Roboto" panose="02000000000000000000" pitchFamily="2" charset="0"/>
              <a:ea typeface="Roboto" panose="02000000000000000000" pitchFamily="2" charset="0"/>
              <a:cs typeface="Calibri"/>
            </a:endParaRPr>
          </a:p>
          <a:p>
            <a:pPr>
              <a:buFont typeface="Arial" panose="020B0604020202020204" pitchFamily="34" charset="0"/>
              <a:buChar char="•"/>
            </a:pPr>
            <a:endParaRPr lang="pt-BR" sz="1400" dirty="0">
              <a:latin typeface="Roboto" panose="02000000000000000000" pitchFamily="2" charset="0"/>
              <a:ea typeface="Roboto" panose="02000000000000000000" pitchFamily="2" charset="0"/>
              <a:cs typeface="Calibri"/>
            </a:endParaRPr>
          </a:p>
          <a:p>
            <a:pPr>
              <a:buFont typeface="Arial" panose="020B0604020202020204" pitchFamily="34" charset="0"/>
              <a:buChar char="•"/>
            </a:pPr>
            <a:endParaRPr lang="pt-BR" dirty="0"/>
          </a:p>
        </p:txBody>
      </p:sp>
      <p:pic>
        <p:nvPicPr>
          <p:cNvPr id="5" name="Imagem 4">
            <a:extLst>
              <a:ext uri="{FF2B5EF4-FFF2-40B4-BE49-F238E27FC236}">
                <a16:creationId xmlns:a16="http://schemas.microsoft.com/office/drawing/2014/main" id="{D577B9AD-A8E8-67D6-547E-4588E61A104D}"/>
              </a:ext>
            </a:extLst>
          </p:cNvPr>
          <p:cNvPicPr>
            <a:picLocks noChangeAspect="1"/>
          </p:cNvPicPr>
          <p:nvPr/>
        </p:nvPicPr>
        <p:blipFill>
          <a:blip r:embed="rId2"/>
          <a:stretch>
            <a:fillRect/>
          </a:stretch>
        </p:blipFill>
        <p:spPr>
          <a:xfrm>
            <a:off x="6096000" y="1313746"/>
            <a:ext cx="5809031" cy="4066384"/>
          </a:xfrm>
          <a:prstGeom prst="rect">
            <a:avLst/>
          </a:prstGeom>
        </p:spPr>
      </p:pic>
    </p:spTree>
    <p:extLst>
      <p:ext uri="{BB962C8B-B14F-4D97-AF65-F5344CB8AC3E}">
        <p14:creationId xmlns:p14="http://schemas.microsoft.com/office/powerpoint/2010/main" val="331585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F9106-0C3F-F4ED-C1AE-272DA9F12804}"/>
              </a:ext>
            </a:extLst>
          </p:cNvPr>
          <p:cNvSpPr>
            <a:spLocks noGrp="1"/>
          </p:cNvSpPr>
          <p:nvPr>
            <p:ph type="title"/>
          </p:nvPr>
        </p:nvSpPr>
        <p:spPr/>
        <p:txBody>
          <a:bodyPr/>
          <a:lstStyle/>
          <a:p>
            <a:r>
              <a:rPr lang="pt-BR" dirty="0"/>
              <a:t>  </a:t>
            </a:r>
            <a:r>
              <a:rPr lang="pt-BR" dirty="0" err="1"/>
              <a:t>Finazalizando</a:t>
            </a:r>
            <a:r>
              <a:rPr lang="pt-BR" dirty="0"/>
              <a:t> parte I</a:t>
            </a:r>
          </a:p>
        </p:txBody>
      </p:sp>
      <p:sp>
        <p:nvSpPr>
          <p:cNvPr id="3" name="Subtítulo 2">
            <a:extLst>
              <a:ext uri="{FF2B5EF4-FFF2-40B4-BE49-F238E27FC236}">
                <a16:creationId xmlns:a16="http://schemas.microsoft.com/office/drawing/2014/main" id="{19634DC9-A284-6B9E-D00B-B44C7D5D603E}"/>
              </a:ext>
            </a:extLst>
          </p:cNvPr>
          <p:cNvSpPr>
            <a:spLocks noGrp="1"/>
          </p:cNvSpPr>
          <p:nvPr>
            <p:ph type="subTitle" idx="1"/>
          </p:nvPr>
        </p:nvSpPr>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a:rPr>
              <a:t>Bom.. Isso foi.. Menos de 20% do projeto. Vamos lá para a parte mais difícil, e vamos representar o codificador, que transformará a resposta de 5 bits em valores decimais. Eu não sei nem por onde começar.. Mas vamos tentar. Vamos colocar as informações que temos num papel, e ver se conseguimos pensar numa solução.</a:t>
            </a:r>
            <a:endParaRPr lang="pt-BR" dirty="0">
              <a:latin typeface="Roboto" panose="02000000000000000000" pitchFamily="2" charset="0"/>
              <a:ea typeface="Roboto" panose="02000000000000000000" pitchFamily="2" charset="0"/>
            </a:endParaRPr>
          </a:p>
        </p:txBody>
      </p:sp>
      <p:pic>
        <p:nvPicPr>
          <p:cNvPr id="5" name="Imagem 4">
            <a:extLst>
              <a:ext uri="{FF2B5EF4-FFF2-40B4-BE49-F238E27FC236}">
                <a16:creationId xmlns:a16="http://schemas.microsoft.com/office/drawing/2014/main" id="{269B998E-AFD0-F2FB-2592-573875FB61DE}"/>
              </a:ext>
            </a:extLst>
          </p:cNvPr>
          <p:cNvPicPr>
            <a:picLocks noChangeAspect="1"/>
          </p:cNvPicPr>
          <p:nvPr/>
        </p:nvPicPr>
        <p:blipFill>
          <a:blip r:embed="rId2"/>
          <a:stretch>
            <a:fillRect/>
          </a:stretch>
        </p:blipFill>
        <p:spPr>
          <a:xfrm>
            <a:off x="6096001" y="880654"/>
            <a:ext cx="3153508" cy="4840208"/>
          </a:xfrm>
          <a:prstGeom prst="rect">
            <a:avLst/>
          </a:prstGeom>
        </p:spPr>
      </p:pic>
      <p:pic>
        <p:nvPicPr>
          <p:cNvPr id="7" name="Imagem 6">
            <a:extLst>
              <a:ext uri="{FF2B5EF4-FFF2-40B4-BE49-F238E27FC236}">
                <a16:creationId xmlns:a16="http://schemas.microsoft.com/office/drawing/2014/main" id="{414A4BB4-763D-1E14-0AA6-9BAF191F28C9}"/>
              </a:ext>
            </a:extLst>
          </p:cNvPr>
          <p:cNvPicPr>
            <a:picLocks noChangeAspect="1"/>
          </p:cNvPicPr>
          <p:nvPr/>
        </p:nvPicPr>
        <p:blipFill>
          <a:blip r:embed="rId3"/>
          <a:stretch>
            <a:fillRect/>
          </a:stretch>
        </p:blipFill>
        <p:spPr>
          <a:xfrm rot="16200000">
            <a:off x="8225826" y="2103630"/>
            <a:ext cx="4972487" cy="2526535"/>
          </a:xfrm>
          <a:prstGeom prst="rect">
            <a:avLst/>
          </a:prstGeom>
        </p:spPr>
      </p:pic>
    </p:spTree>
    <p:extLst>
      <p:ext uri="{BB962C8B-B14F-4D97-AF65-F5344CB8AC3E}">
        <p14:creationId xmlns:p14="http://schemas.microsoft.com/office/powerpoint/2010/main" val="54055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3C0BA-034E-9A05-CA15-672BBFABBC8A}"/>
              </a:ext>
            </a:extLst>
          </p:cNvPr>
          <p:cNvSpPr>
            <a:spLocks noGrp="1"/>
          </p:cNvSpPr>
          <p:nvPr>
            <p:ph type="title"/>
          </p:nvPr>
        </p:nvSpPr>
        <p:spPr/>
        <p:txBody>
          <a:bodyPr/>
          <a:lstStyle/>
          <a:p>
            <a:r>
              <a:rPr lang="pt-BR" dirty="0"/>
              <a:t>              Parte II</a:t>
            </a:r>
          </a:p>
        </p:txBody>
      </p:sp>
      <p:sp>
        <p:nvSpPr>
          <p:cNvPr id="3" name="Subtítulo 2">
            <a:extLst>
              <a:ext uri="{FF2B5EF4-FFF2-40B4-BE49-F238E27FC236}">
                <a16:creationId xmlns:a16="http://schemas.microsoft.com/office/drawing/2014/main" id="{7D073AF4-B2E9-5C89-333F-1C38DA43146C}"/>
              </a:ext>
            </a:extLst>
          </p:cNvPr>
          <p:cNvSpPr>
            <a:spLocks noGrp="1"/>
          </p:cNvSpPr>
          <p:nvPr>
            <p:ph type="subTitle" idx="1"/>
          </p:nvPr>
        </p:nvSpPr>
        <p:spPr/>
        <p:txBody>
          <a:bodyPr/>
          <a:lstStyle/>
          <a:p>
            <a:pPr>
              <a:buFont typeface="Arial" panose="020B0604020202020204" pitchFamily="34" charset="0"/>
              <a:buChar char="•"/>
            </a:pPr>
            <a:r>
              <a:rPr lang="pt-BR" sz="1600" dirty="0">
                <a:latin typeface="Roboto" panose="02000000000000000000" pitchFamily="2" charset="0"/>
                <a:ea typeface="Roboto" panose="02000000000000000000" pitchFamily="2" charset="0"/>
                <a:cs typeface="Calibri Light"/>
              </a:rPr>
              <a:t>Como fazemos pra descobrir o circuito que transforma um número em binário de 5 algarismos em um display de 7 segmentos que represente o número corretamente?</a:t>
            </a:r>
          </a:p>
          <a:p>
            <a:pPr>
              <a:buFont typeface="Arial" panose="020B0604020202020204" pitchFamily="34" charset="0"/>
              <a:buChar char="•"/>
            </a:pPr>
            <a:r>
              <a:rPr lang="pt-BR" dirty="0">
                <a:latin typeface="Roboto" panose="02000000000000000000" pitchFamily="2" charset="0"/>
                <a:ea typeface="Roboto" panose="02000000000000000000" pitchFamily="2" charset="0"/>
                <a:cs typeface="Calibri"/>
              </a:rPr>
              <a:t>Podemos perceber através das tabelas verdade que de alguma forma podemos ser capazes de organizar os circuitos..</a:t>
            </a:r>
            <a:endParaRPr lang="pt-BR" dirty="0">
              <a:latin typeface="Roboto" panose="02000000000000000000" pitchFamily="2" charset="0"/>
              <a:ea typeface="Roboto" panose="02000000000000000000" pitchFamily="2" charset="0"/>
            </a:endParaRPr>
          </a:p>
          <a:p>
            <a:pPr>
              <a:buFont typeface="Arial" panose="020B0604020202020204" pitchFamily="34" charset="0"/>
              <a:buChar char="•"/>
            </a:pPr>
            <a:endParaRPr lang="pt-BR" sz="1600" dirty="0">
              <a:latin typeface="Calibri"/>
              <a:cs typeface="Calibri Light"/>
            </a:endParaRPr>
          </a:p>
        </p:txBody>
      </p:sp>
      <p:pic>
        <p:nvPicPr>
          <p:cNvPr id="5" name="Imagem 4">
            <a:extLst>
              <a:ext uri="{FF2B5EF4-FFF2-40B4-BE49-F238E27FC236}">
                <a16:creationId xmlns:a16="http://schemas.microsoft.com/office/drawing/2014/main" id="{E7E0CB3C-EA7D-EA16-F255-1F0E0C1AA411}"/>
              </a:ext>
            </a:extLst>
          </p:cNvPr>
          <p:cNvPicPr>
            <a:picLocks noChangeAspect="1"/>
          </p:cNvPicPr>
          <p:nvPr/>
        </p:nvPicPr>
        <p:blipFill>
          <a:blip r:embed="rId2"/>
          <a:stretch>
            <a:fillRect/>
          </a:stretch>
        </p:blipFill>
        <p:spPr>
          <a:xfrm>
            <a:off x="6096000" y="879230"/>
            <a:ext cx="5896708" cy="1936157"/>
          </a:xfrm>
          <a:prstGeom prst="rect">
            <a:avLst/>
          </a:prstGeom>
        </p:spPr>
      </p:pic>
      <p:pic>
        <p:nvPicPr>
          <p:cNvPr id="7" name="Imagem 6">
            <a:extLst>
              <a:ext uri="{FF2B5EF4-FFF2-40B4-BE49-F238E27FC236}">
                <a16:creationId xmlns:a16="http://schemas.microsoft.com/office/drawing/2014/main" id="{79AD4110-AC2F-56A2-A261-29610DB4F572}"/>
              </a:ext>
            </a:extLst>
          </p:cNvPr>
          <p:cNvPicPr>
            <a:picLocks noChangeAspect="1"/>
          </p:cNvPicPr>
          <p:nvPr/>
        </p:nvPicPr>
        <p:blipFill>
          <a:blip r:embed="rId3"/>
          <a:stretch>
            <a:fillRect/>
          </a:stretch>
        </p:blipFill>
        <p:spPr>
          <a:xfrm>
            <a:off x="6093634" y="2952367"/>
            <a:ext cx="2950720" cy="3026403"/>
          </a:xfrm>
          <a:prstGeom prst="rect">
            <a:avLst/>
          </a:prstGeom>
        </p:spPr>
      </p:pic>
      <p:pic>
        <p:nvPicPr>
          <p:cNvPr id="9" name="Imagem 8">
            <a:extLst>
              <a:ext uri="{FF2B5EF4-FFF2-40B4-BE49-F238E27FC236}">
                <a16:creationId xmlns:a16="http://schemas.microsoft.com/office/drawing/2014/main" id="{21C89B6B-3381-C8E7-AD57-0DAECB1F72E9}"/>
              </a:ext>
            </a:extLst>
          </p:cNvPr>
          <p:cNvPicPr>
            <a:picLocks noChangeAspect="1"/>
          </p:cNvPicPr>
          <p:nvPr/>
        </p:nvPicPr>
        <p:blipFill>
          <a:blip r:embed="rId4"/>
          <a:stretch>
            <a:fillRect/>
          </a:stretch>
        </p:blipFill>
        <p:spPr>
          <a:xfrm>
            <a:off x="9706402" y="3270975"/>
            <a:ext cx="1912460" cy="2389185"/>
          </a:xfrm>
          <a:prstGeom prst="rect">
            <a:avLst/>
          </a:prstGeom>
        </p:spPr>
      </p:pic>
    </p:spTree>
    <p:extLst>
      <p:ext uri="{BB962C8B-B14F-4D97-AF65-F5344CB8AC3E}">
        <p14:creationId xmlns:p14="http://schemas.microsoft.com/office/powerpoint/2010/main" val="3857850897"/>
      </p:ext>
    </p:extLst>
  </p:cSld>
  <p:clrMapOvr>
    <a:masterClrMapping/>
  </p:clrMapOvr>
</p:sld>
</file>

<file path=ppt/theme/theme1.xml><?xml version="1.0" encoding="utf-8"?>
<a:theme xmlns:a="http://schemas.openxmlformats.org/drawingml/2006/main" name="Computer Science Proposal Infographics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mputer Science Proposal Infographics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Computer Science Proposal Infographics by Slidesgo</Template>
  <TotalTime>154</TotalTime>
  <Words>5622</Words>
  <Application>Microsoft Office PowerPoint</Application>
  <PresentationFormat>Widescreen</PresentationFormat>
  <Paragraphs>146</Paragraphs>
  <Slides>42</Slides>
  <Notes>0</Notes>
  <HiddenSlides>0</HiddenSlides>
  <MMClips>0</MMClips>
  <ScaleCrop>false</ScaleCrop>
  <HeadingPairs>
    <vt:vector size="6" baseType="variant">
      <vt:variant>
        <vt:lpstr>Fontes usadas</vt:lpstr>
      </vt:variant>
      <vt:variant>
        <vt:i4>8</vt:i4>
      </vt:variant>
      <vt:variant>
        <vt:lpstr>Tema</vt:lpstr>
      </vt:variant>
      <vt:variant>
        <vt:i4>3</vt:i4>
      </vt:variant>
      <vt:variant>
        <vt:lpstr>Títulos de slides</vt:lpstr>
      </vt:variant>
      <vt:variant>
        <vt:i4>42</vt:i4>
      </vt:variant>
    </vt:vector>
  </HeadingPairs>
  <TitlesOfParts>
    <vt:vector size="53" baseType="lpstr">
      <vt:lpstr>Arial</vt:lpstr>
      <vt:lpstr>Bebas Neue</vt:lpstr>
      <vt:lpstr>Calibri</vt:lpstr>
      <vt:lpstr>Calibri Light</vt:lpstr>
      <vt:lpstr>Nunito</vt:lpstr>
      <vt:lpstr>Proxima Nova</vt:lpstr>
      <vt:lpstr>Proxima Nova Semibold</vt:lpstr>
      <vt:lpstr>Roboto</vt:lpstr>
      <vt:lpstr>Computer Science Proposal Infographics by Slidesgo</vt:lpstr>
      <vt:lpstr>1_Computer Science Proposal Infographics by Slidesgo</vt:lpstr>
      <vt:lpstr>Slidesgo Final Pages</vt:lpstr>
      <vt:lpstr>Trabalho de circuitos digitais</vt:lpstr>
      <vt:lpstr>            Objetivos</vt:lpstr>
      <vt:lpstr>                 Início</vt:lpstr>
      <vt:lpstr>              Parte I</vt:lpstr>
      <vt:lpstr>               Parte I</vt:lpstr>
      <vt:lpstr>               Parte i</vt:lpstr>
      <vt:lpstr>                Parte I</vt:lpstr>
      <vt:lpstr>  Finazalizando parte I</vt:lpstr>
      <vt:lpstr>              Parte II</vt:lpstr>
      <vt:lpstr>              Parte II</vt:lpstr>
      <vt:lpstr>             Parte II</vt:lpstr>
      <vt:lpstr>              Parte ii</vt:lpstr>
      <vt:lpstr>             Parte ii</vt:lpstr>
      <vt:lpstr>              Parte II</vt:lpstr>
      <vt:lpstr>   Finalizando parte II  </vt:lpstr>
      <vt:lpstr>            Parte III</vt:lpstr>
      <vt:lpstr>             Parte III</vt:lpstr>
      <vt:lpstr>             Parte III</vt:lpstr>
      <vt:lpstr>              Parte iii</vt:lpstr>
      <vt:lpstr>           Parte III</vt:lpstr>
      <vt:lpstr>              Parte III</vt:lpstr>
      <vt:lpstr>             Parte III </vt:lpstr>
      <vt:lpstr>            Parte III</vt:lpstr>
      <vt:lpstr>             Parte III</vt:lpstr>
      <vt:lpstr>            Parte III</vt:lpstr>
      <vt:lpstr>Parte iii</vt:lpstr>
      <vt:lpstr>Parte iii</vt:lpstr>
      <vt:lpstr>            Parte Iv</vt:lpstr>
      <vt:lpstr>            Parte Iv</vt:lpstr>
      <vt:lpstr>            Parte Iv</vt:lpstr>
      <vt:lpstr>            Parte Iv</vt:lpstr>
      <vt:lpstr>            Parte Iv</vt:lpstr>
      <vt:lpstr>            Parte Iv</vt:lpstr>
      <vt:lpstr>            Parte Iv</vt:lpstr>
      <vt:lpstr>            Parte Iv</vt:lpstr>
      <vt:lpstr>            Parte Iv</vt:lpstr>
      <vt:lpstr>Parte Iv</vt:lpstr>
      <vt:lpstr>            Final</vt:lpstr>
      <vt:lpstr>            Final</vt:lpstr>
      <vt:lpstr>            Final</vt:lpstr>
      <vt:lpstr>            Final</vt:lpstr>
      <vt:lpstr>            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Trabalho de circuitos digitais</dc:title>
  <dc:creator>cicero igor</dc:creator>
  <cp:lastModifiedBy>cicero igor</cp:lastModifiedBy>
  <cp:revision>35</cp:revision>
  <dcterms:created xsi:type="dcterms:W3CDTF">2022-09-15T21:47:54Z</dcterms:created>
  <dcterms:modified xsi:type="dcterms:W3CDTF">2022-09-16T00:22:34Z</dcterms:modified>
</cp:coreProperties>
</file>